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  <p:sldMasterId id="2147484150" r:id="rId2"/>
    <p:sldMasterId id="2147484156" r:id="rId3"/>
  </p:sldMasterIdLst>
  <p:notesMasterIdLst>
    <p:notesMasterId r:id="rId15"/>
  </p:notesMasterIdLst>
  <p:sldIdLst>
    <p:sldId id="651" r:id="rId4"/>
    <p:sldId id="652" r:id="rId5"/>
    <p:sldId id="653" r:id="rId6"/>
    <p:sldId id="682" r:id="rId7"/>
    <p:sldId id="678" r:id="rId8"/>
    <p:sldId id="658" r:id="rId9"/>
    <p:sldId id="683" r:id="rId10"/>
    <p:sldId id="673" r:id="rId11"/>
    <p:sldId id="672" r:id="rId12"/>
    <p:sldId id="677" r:id="rId13"/>
    <p:sldId id="638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3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1094">
          <p15:clr>
            <a:srgbClr val="A4A3A4"/>
          </p15:clr>
        </p15:guide>
        <p15:guide id="5" pos="4666">
          <p15:clr>
            <a:srgbClr val="A4A3A4"/>
          </p15:clr>
        </p15:guide>
        <p15:guide id="6" pos="2880">
          <p15:clr>
            <a:srgbClr val="A4A3A4"/>
          </p15:clr>
        </p15:guide>
        <p15:guide id="7" orient="horz" pos="1750">
          <p15:clr>
            <a:srgbClr val="A4A3A4"/>
          </p15:clr>
        </p15:guide>
        <p15:guide id="8" orient="horz" pos="1188">
          <p15:clr>
            <a:srgbClr val="A4A3A4"/>
          </p15:clr>
        </p15:guide>
        <p15:guide id="9" orient="horz" pos="22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BM_ADMIN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BF"/>
    <a:srgbClr val="006B96"/>
    <a:srgbClr val="F98A27"/>
    <a:srgbClr val="8B54B8"/>
    <a:srgbClr val="553073"/>
    <a:srgbClr val="17602C"/>
    <a:srgbClr val="28A74C"/>
    <a:srgbClr val="4BC2F3"/>
    <a:srgbClr val="00B0FC"/>
    <a:srgbClr val="0C8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3" autoAdjust="0"/>
    <p:restoredTop sz="95144" autoAdjust="0"/>
  </p:normalViewPr>
  <p:slideViewPr>
    <p:cSldViewPr snapToGrid="0" snapToObjects="1">
      <p:cViewPr varScale="1">
        <p:scale>
          <a:sx n="121" d="100"/>
          <a:sy n="121" d="100"/>
        </p:scale>
        <p:origin x="944" y="176"/>
      </p:cViewPr>
      <p:guideLst>
        <p:guide orient="horz" pos="2333"/>
        <p:guide orient="horz" pos="1584"/>
        <p:guide orient="horz" pos="3024"/>
        <p:guide pos="1094"/>
        <p:guide pos="4666"/>
        <p:guide pos="2880"/>
        <p:guide orient="horz" pos="1750"/>
        <p:guide orient="horz" pos="1188"/>
        <p:guide orient="horz" pos="226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4008" y="372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434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F37DE9-2CF1-4637-9957-871E4ADAE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92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700088" y="3987800"/>
            <a:ext cx="5603875" cy="479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/>
              <a:t>Businesses everywhere are becoming digital – and this has a substantial impact on the world. But when everyone becomes digital, who wins?  In a world awash in data, it’ll be those who best </a:t>
            </a:r>
            <a:r>
              <a:rPr lang="en-US" altLang="en-US" sz="1200" i="1" dirty="0"/>
              <a:t>understand</a:t>
            </a:r>
            <a:r>
              <a:rPr lang="en-US" altLang="en-US" sz="1200" dirty="0"/>
              <a:t> that data.  It’ll be those with cognitive capabilities.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/>
              <a:t>Cognitive systems have the ability to think, to learn, to understand. They combine digital business with digital intelligence.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/>
              <a:t>This represents a new relationship between machines and humans and a changing role of technology – from enabler to advisor. The cognitive era is about your response to that new potential. It’s about outthinking challenges, competitors and limits by sensing opportunities you’d never before imagined.</a:t>
            </a:r>
          </a:p>
          <a:p>
            <a:pPr eaLnBrk="1" hangingPunct="1">
              <a:spcBef>
                <a:spcPct val="0"/>
              </a:spcBef>
              <a:spcAft>
                <a:spcPts val="775"/>
              </a:spcAft>
            </a:pPr>
            <a:endParaRPr lang="en-US" altLang="en-US" sz="1200" dirty="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62063" y="1173163"/>
            <a:ext cx="4559300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2069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defTabSz="585788">
              <a:spcBef>
                <a:spcPct val="0"/>
              </a:spcBef>
              <a:spcAft>
                <a:spcPts val="600"/>
              </a:spcAft>
            </a:pPr>
            <a:r>
              <a:rPr lang="en-US" altLang="en-US" sz="1200"/>
              <a:t>Now, we said these opportunities start with digital intelligence – to provide insights needed to engage customers as individuals, for example, or to beat competition to market with new innovations.</a:t>
            </a:r>
          </a:p>
          <a:p>
            <a:pPr marL="0" lvl="2" defTabSz="585788">
              <a:spcBef>
                <a:spcPct val="0"/>
              </a:spcBef>
              <a:spcAft>
                <a:spcPts val="600"/>
              </a:spcAft>
            </a:pPr>
            <a:r>
              <a:rPr lang="en-US" altLang="en-US" sz="1200"/>
              <a:t>But according to our recent C-suite studies, only about half draw on customer feedback. Less than a third glean insights from blogs and social media*.</a:t>
            </a:r>
          </a:p>
          <a:p>
            <a:pPr marL="0" lvl="2" defTabSz="585788">
              <a:spcBef>
                <a:spcPct val="0"/>
              </a:spcBef>
              <a:spcAft>
                <a:spcPts val="600"/>
              </a:spcAft>
            </a:pPr>
            <a:r>
              <a:rPr lang="en-US" altLang="en-US" sz="1200"/>
              <a:t>Most businesses need to be a much better job capturing insights from all types of data – </a:t>
            </a:r>
            <a:r>
              <a:rPr lang="en-GB" altLang="en-US" sz="1200"/>
              <a:t>The structured data they know and have access to today, data</a:t>
            </a:r>
            <a:r>
              <a:rPr lang="en-US" altLang="en-US" sz="1200"/>
              <a:t> from third parties, and new sources of data on the way.</a:t>
            </a:r>
          </a:p>
          <a:p>
            <a:pPr marL="0" lvl="2" defTabSz="585788">
              <a:spcBef>
                <a:spcPct val="0"/>
              </a:spcBef>
              <a:spcAft>
                <a:spcPts val="600"/>
              </a:spcAft>
            </a:pPr>
            <a:r>
              <a:rPr lang="en-US" altLang="en-US" sz="1200"/>
              <a:t>The challenge is that as you go outside the firewall, data is increasingly unstructured. Traditional systems simply can’t process it.</a:t>
            </a:r>
          </a:p>
          <a:p>
            <a:pPr marL="0" lvl="2" defTabSz="585788">
              <a:spcBef>
                <a:spcPct val="0"/>
              </a:spcBef>
              <a:spcAft>
                <a:spcPts val="775"/>
              </a:spcAft>
            </a:pPr>
            <a:r>
              <a:rPr lang="en-US" altLang="en-US" sz="1200" i="1"/>
              <a:t>*SOURCE: “Redefining Boundaries: Insights from the IBM Global C-suite Study,” IBM Institute for Business Value, September 2015.</a:t>
            </a:r>
          </a:p>
          <a:p>
            <a:pPr defTabSz="585788"/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1F870-20FA-46E9-9EE0-FC66017C70F5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8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5613" eaLnBrk="1" hangingPunct="1">
              <a:spcBef>
                <a:spcPct val="0"/>
              </a:spcBef>
            </a:pPr>
            <a:r>
              <a:rPr lang="en-US" altLang="ko-KR">
                <a:ea typeface="굴림" charset="-127"/>
              </a:rPr>
              <a:t>By 2020: 30 billion connected things, IoT will generate 40% of all data</a:t>
            </a:r>
          </a:p>
          <a:p>
            <a:pPr defTabSz="455613"/>
            <a:r>
              <a:rPr lang="en-US" altLang="ko-KR">
                <a:ea typeface="굴림" charset="-127"/>
              </a:rPr>
              <a:t>The IoT changes the way businesses create value, companies compete and partner, and consumers experience the world.</a:t>
            </a:r>
          </a:p>
          <a:p>
            <a:pPr defTabSz="455613"/>
            <a:endParaRPr lang="en-US" altLang="ko-KR">
              <a:ea typeface="굴림" charset="-127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C16C14E-C92F-D34F-BDFB-71CEDD5EC4EB}" type="slidenum">
              <a:rPr lang="en-US" altLang="ko-KR">
                <a:solidFill>
                  <a:srgbClr val="000000"/>
                </a:solidFill>
                <a:ea typeface="굴림" charset="-127"/>
              </a:rPr>
              <a:pPr/>
              <a:t>5</a:t>
            </a:fld>
            <a:endParaRPr lang="en-US" altLang="ko-KR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491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585788"/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1F870-20FA-46E9-9EE0-FC66017C70F5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2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OLLI VIDEO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ibm.box.com</a:t>
            </a:r>
            <a:r>
              <a:rPr lang="en-US" dirty="0" smtClean="0"/>
              <a:t>/s/3j3mndksx7qkk4ivfhhgiksdy48fokvg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37DE9-2CF1-4637-9957-871E4ADAEA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6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OLLI VIDEO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ibm.box.com</a:t>
            </a:r>
            <a:r>
              <a:rPr lang="en-US" dirty="0" smtClean="0"/>
              <a:t>/s/3j3mndksx7qkk4ivfhhgiksdy48fokvg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37DE9-2CF1-4637-9957-871E4ADAEA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5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410075"/>
            <a:ext cx="6096918" cy="45686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We chose just a few of the many business roles that are transformed by cognitive business.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Marketing and sales professionals are gaining deeper client insights and using them to craft end-to-end , cross-channel customer journeys.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Finance leaders are transforming financial performance management – by rethinking planning, budgeting, forecasting, profitability modeling, and reporting. They’re fueling more insightful financial decisions for better results.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Human </a:t>
            </a:r>
            <a:r>
              <a:rPr lang="en-US" dirty="0"/>
              <a:t>resources leaders are finding new ways to </a:t>
            </a:r>
            <a:r>
              <a:rPr lang="en-US" altLang="en-US" dirty="0"/>
              <a:t>recruit, empower, measure, reward and retain the best industry talent.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Operations leaders are [speaker notes to come]</a:t>
            </a:r>
            <a:endParaRPr lang="en-US" altLang="en-US" dirty="0"/>
          </a:p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This is business in the cognitive era.</a:t>
            </a:r>
          </a:p>
          <a:p>
            <a:pPr lvl="0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51D61-516D-420D-B9AE-300CFFF545E6}" type="slidenum">
              <a:rPr lang="en-US"/>
              <a:pPr>
                <a:spcBef>
                  <a:spcPct val="0"/>
                </a:spcBef>
              </a:pPr>
              <a:t>11</a:t>
            </a:fld>
            <a:endParaRPr lang="en-US" dirty="0"/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93954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ew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0988" y="4824413"/>
            <a:ext cx="8720137" cy="298450"/>
          </a:xfrm>
          <a:prstGeom prst="rect">
            <a:avLst/>
          </a:prstGeom>
          <a:noFill/>
        </p:spPr>
        <p:txBody>
          <a:bodyPr lIns="51433" tIns="25717" rIns="51433" bIns="25717">
            <a:spAutoFit/>
          </a:bodyPr>
          <a:lstStyle/>
          <a:p>
            <a:pPr defTabSz="257164">
              <a:tabLst>
                <a:tab pos="7334524" algn="l"/>
              </a:tabLst>
              <a:defRPr/>
            </a:pPr>
            <a:r>
              <a:rPr lang="en-US" sz="800" b="1" dirty="0">
                <a:solidFill>
                  <a:schemeClr val="bg1"/>
                </a:solidFill>
              </a:rPr>
              <a:t>	© 2016 IBM Corporation</a:t>
            </a:r>
          </a:p>
          <a:p>
            <a:pPr defTabSz="257164">
              <a:tabLst>
                <a:tab pos="7334524" algn="l"/>
              </a:tabLst>
              <a:defRPr/>
            </a:pPr>
            <a:endParaRPr 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11" descr="ibmneg_white.jpg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4257675"/>
            <a:ext cx="9794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1" y="2173707"/>
            <a:ext cx="8381619" cy="7877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5100"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7200" y="3044973"/>
            <a:ext cx="6400800" cy="1731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1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" y="434820"/>
            <a:ext cx="8229600" cy="628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1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 17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90803"/>
            <a:ext cx="9144000" cy="1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10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05650" y="4727973"/>
            <a:ext cx="1809750" cy="20121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/>
            </a:lvl1pPr>
          </a:lstStyle>
          <a:p>
            <a:pPr>
              <a:defRPr/>
            </a:pPr>
            <a:fld id="{BDF2B839-9183-E94E-8B15-B73099238A89}" type="datetime1">
              <a:rPr lang="en-US" altLang="ko-KR"/>
              <a:pPr>
                <a:defRPr/>
              </a:pPr>
              <a:t>12/4/16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6010" y="4727973"/>
            <a:ext cx="2895600" cy="201215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ko-KR"/>
              <a:t>Watson IoT / Presentation Title / Date</a:t>
            </a:r>
            <a:endParaRPr lang="en-US" altLang="ko-KR">
              <a:ea typeface="굴림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4727973"/>
            <a:ext cx="210741" cy="20121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/>
            </a:lvl1pPr>
          </a:lstStyle>
          <a:p>
            <a:pPr>
              <a:defRPr/>
            </a:pPr>
            <a:fld id="{A0FBCF83-B411-644F-A56F-EC0C07984B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008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" y="434821"/>
            <a:ext cx="8229600" cy="628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9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ntitled-1 17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90804"/>
            <a:ext cx="9144000" cy="1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7162" y="434821"/>
            <a:ext cx="8229600" cy="628706"/>
          </a:xfrm>
        </p:spPr>
        <p:txBody>
          <a:bodyPr/>
          <a:lstStyle>
            <a:lvl1pPr algn="l">
              <a:defRPr sz="1800" b="1">
                <a:solidFill>
                  <a:srgbClr val="008A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04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4994275"/>
            <a:ext cx="91424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162" y="342900"/>
            <a:ext cx="8229600" cy="720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4989510"/>
            <a:ext cx="9144000" cy="153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988" y="4824413"/>
            <a:ext cx="8526462" cy="298450"/>
          </a:xfrm>
          <a:prstGeom prst="rect">
            <a:avLst/>
          </a:prstGeom>
          <a:noFill/>
        </p:spPr>
        <p:txBody>
          <a:bodyPr lIns="51433" tIns="25717" rIns="51433" bIns="25717">
            <a:spAutoFit/>
          </a:bodyPr>
          <a:lstStyle/>
          <a:p>
            <a:pPr defTabSz="257164">
              <a:tabLst>
                <a:tab pos="8033689" algn="l"/>
              </a:tabLst>
              <a:defRPr/>
            </a:pPr>
            <a:fld id="{5FF91209-7259-4AA3-880D-FF1D5C96BDF8}" type="slidenum">
              <a:rPr lang="en-US" sz="800">
                <a:solidFill>
                  <a:schemeClr val="tx1"/>
                </a:solidFill>
                <a:cs typeface="Arial" pitchFamily="34" charset="0"/>
              </a:rPr>
              <a:pPr defTabSz="257164">
                <a:tabLst>
                  <a:tab pos="8033689" algn="l"/>
                </a:tabLst>
                <a:defRPr/>
              </a:pPr>
              <a:t>‹#›</a:t>
            </a:fld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  <a:latin typeface="IBM 8bar Logo" pitchFamily="2" charset="0"/>
            </a:endParaRPr>
          </a:p>
          <a:p>
            <a:pPr defTabSz="257164">
              <a:tabLst>
                <a:tab pos="8033689" algn="l"/>
              </a:tabLst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7162" y="342900"/>
            <a:ext cx="8229600" cy="720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ntitled-1 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4275"/>
            <a:ext cx="91424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" y="342900"/>
            <a:ext cx="8229600" cy="720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bons-Option A-2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 descr="ibmpos_black.jpg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138" y="4841875"/>
            <a:ext cx="392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7935" y="2505962"/>
            <a:ext cx="2260659" cy="1947812"/>
          </a:xfrm>
          <a:prstGeom prst="rect">
            <a:avLst/>
          </a:prstGeom>
        </p:spPr>
        <p:txBody>
          <a:bodyPr vert="horz" lIns="51435" tIns="25718" rIns="51435" bIns="25718"/>
          <a:lstStyle>
            <a:lvl1pPr marL="0" indent="0">
              <a:spcAft>
                <a:spcPts val="675"/>
              </a:spcAft>
              <a:buClr>
                <a:srgbClr val="008ABF"/>
              </a:buClr>
              <a:buSzPct val="105000"/>
              <a:buFont typeface="Lucida Grande"/>
              <a:buNone/>
              <a:defRPr>
                <a:solidFill>
                  <a:srgbClr val="221D1F"/>
                </a:solidFill>
                <a:latin typeface="HelvNeue for IBM Light"/>
                <a:cs typeface="HelvNeue for IBM Light"/>
              </a:defRPr>
            </a:lvl1pPr>
            <a:lvl2pPr marL="0" indent="0">
              <a:spcAft>
                <a:spcPts val="338"/>
              </a:spcAft>
              <a:buFontTx/>
              <a:buNone/>
              <a:defRPr sz="1200">
                <a:solidFill>
                  <a:srgbClr val="A6A6AC"/>
                </a:solidFill>
                <a:latin typeface="HelvNeue for IBM"/>
                <a:cs typeface="HelvNeue for IBM"/>
              </a:defRPr>
            </a:lvl2pPr>
            <a:lvl3pPr marL="288429" indent="-257175">
              <a:spcAft>
                <a:spcPts val="338"/>
              </a:spcAft>
              <a:buClr>
                <a:srgbClr val="008ABF"/>
              </a:buClr>
              <a:buSzPct val="105000"/>
              <a:buFont typeface="Lucida Grande"/>
              <a:buChar char="–"/>
              <a:defRPr sz="1600">
                <a:solidFill>
                  <a:srgbClr val="221E1F"/>
                </a:solidFill>
                <a:latin typeface="HelvNeue for IBM"/>
                <a:cs typeface="HelvNeue for IBM"/>
              </a:defRPr>
            </a:lvl3pPr>
            <a:lvl4pPr>
              <a:defRPr sz="1400">
                <a:solidFill>
                  <a:srgbClr val="221E1F"/>
                </a:solidFill>
                <a:latin typeface="HelvNeue for IBM"/>
                <a:cs typeface="HelvNeue for IBM"/>
              </a:defRPr>
            </a:lvl4pPr>
            <a:lvl5pPr>
              <a:defRPr sz="1400">
                <a:solidFill>
                  <a:srgbClr val="221E1F"/>
                </a:solidFill>
                <a:latin typeface="HelvNeue for IBM"/>
                <a:cs typeface="HelvNeue for IB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7637" y="1499826"/>
            <a:ext cx="8219361" cy="18178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rgbClr val="008ABF"/>
                </a:solidFill>
                <a:latin typeface="HelvNeue for IBM"/>
                <a:cs typeface="HelvNeue for IBM"/>
              </a:defRPr>
            </a:lvl1pPr>
          </a:lstStyle>
          <a:p>
            <a:endParaRPr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75517" y="2505962"/>
            <a:ext cx="2260659" cy="1947812"/>
          </a:xfrm>
          <a:prstGeom prst="rect">
            <a:avLst/>
          </a:prstGeom>
        </p:spPr>
        <p:txBody>
          <a:bodyPr vert="horz" lIns="51435" tIns="25718" rIns="51435" bIns="25718"/>
          <a:lstStyle>
            <a:lvl1pPr marL="0" indent="0">
              <a:spcAft>
                <a:spcPts val="675"/>
              </a:spcAft>
              <a:buClr>
                <a:srgbClr val="008ABF"/>
              </a:buClr>
              <a:buSzPct val="105000"/>
              <a:buFont typeface="Lucida Grande"/>
              <a:buNone/>
              <a:defRPr>
                <a:solidFill>
                  <a:srgbClr val="221D1F"/>
                </a:solidFill>
                <a:latin typeface="HelvNeue for IBM Light"/>
                <a:cs typeface="HelvNeue for IBM Light"/>
              </a:defRPr>
            </a:lvl1pPr>
            <a:lvl2pPr marL="0" indent="0">
              <a:spcAft>
                <a:spcPts val="338"/>
              </a:spcAft>
              <a:buFontTx/>
              <a:buNone/>
              <a:defRPr sz="1200">
                <a:solidFill>
                  <a:srgbClr val="A6A6AC"/>
                </a:solidFill>
                <a:latin typeface="HelvNeue for IBM"/>
                <a:cs typeface="HelvNeue for IBM"/>
              </a:defRPr>
            </a:lvl2pPr>
            <a:lvl3pPr marL="288429" indent="-257175">
              <a:spcAft>
                <a:spcPts val="338"/>
              </a:spcAft>
              <a:buClr>
                <a:srgbClr val="008ABF"/>
              </a:buClr>
              <a:buSzPct val="105000"/>
              <a:buFont typeface="Lucida Grande"/>
              <a:buChar char="–"/>
              <a:defRPr sz="1600">
                <a:solidFill>
                  <a:srgbClr val="221E1F"/>
                </a:solidFill>
                <a:latin typeface="HelvNeue for IBM"/>
                <a:cs typeface="HelvNeue for IBM"/>
              </a:defRPr>
            </a:lvl3pPr>
            <a:lvl4pPr>
              <a:defRPr sz="1400">
                <a:solidFill>
                  <a:srgbClr val="221E1F"/>
                </a:solidFill>
                <a:latin typeface="HelvNeue for IBM"/>
                <a:cs typeface="HelvNeue for IBM"/>
              </a:defRPr>
            </a:lvl4pPr>
            <a:lvl5pPr>
              <a:defRPr sz="1400">
                <a:solidFill>
                  <a:srgbClr val="221E1F"/>
                </a:solidFill>
                <a:latin typeface="HelvNeue for IBM"/>
                <a:cs typeface="HelvNeue for IB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59169" y="2505962"/>
            <a:ext cx="2260659" cy="1947812"/>
          </a:xfrm>
          <a:prstGeom prst="rect">
            <a:avLst/>
          </a:prstGeom>
        </p:spPr>
        <p:txBody>
          <a:bodyPr vert="horz" lIns="51435" tIns="25718" rIns="51435" bIns="25718"/>
          <a:lstStyle>
            <a:lvl1pPr marL="0" indent="0">
              <a:spcAft>
                <a:spcPts val="675"/>
              </a:spcAft>
              <a:buClr>
                <a:srgbClr val="008ABF"/>
              </a:buClr>
              <a:buSzPct val="105000"/>
              <a:buFont typeface="Lucida Grande"/>
              <a:buNone/>
              <a:defRPr>
                <a:solidFill>
                  <a:srgbClr val="221D1F"/>
                </a:solidFill>
                <a:latin typeface="HelvNeue for IBM Light"/>
                <a:cs typeface="HelvNeue for IBM Light"/>
              </a:defRPr>
            </a:lvl1pPr>
            <a:lvl2pPr marL="0" indent="0">
              <a:spcAft>
                <a:spcPts val="338"/>
              </a:spcAft>
              <a:buFontTx/>
              <a:buNone/>
              <a:defRPr sz="1200">
                <a:solidFill>
                  <a:srgbClr val="A6A6AC"/>
                </a:solidFill>
                <a:latin typeface="HelvNeue for IBM"/>
                <a:cs typeface="HelvNeue for IBM"/>
              </a:defRPr>
            </a:lvl2pPr>
            <a:lvl3pPr marL="288429" indent="-257175">
              <a:spcAft>
                <a:spcPts val="338"/>
              </a:spcAft>
              <a:buClr>
                <a:srgbClr val="008ABF"/>
              </a:buClr>
              <a:buSzPct val="105000"/>
              <a:buFont typeface="Lucida Grande"/>
              <a:buChar char="–"/>
              <a:defRPr sz="1600">
                <a:solidFill>
                  <a:srgbClr val="221E1F"/>
                </a:solidFill>
                <a:latin typeface="HelvNeue for IBM"/>
                <a:cs typeface="HelvNeue for IBM"/>
              </a:defRPr>
            </a:lvl3pPr>
            <a:lvl4pPr>
              <a:defRPr sz="1400">
                <a:solidFill>
                  <a:srgbClr val="221E1F"/>
                </a:solidFill>
                <a:latin typeface="HelvNeue for IBM"/>
                <a:cs typeface="HelvNeue for IBM"/>
              </a:defRPr>
            </a:lvl4pPr>
            <a:lvl5pPr>
              <a:defRPr sz="1400">
                <a:solidFill>
                  <a:srgbClr val="221E1F"/>
                </a:solidFill>
                <a:latin typeface="HelvNeue for IBM"/>
                <a:cs typeface="HelvNeue for IB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852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85913"/>
            <a:ext cx="9142214" cy="197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90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73261" y="4506814"/>
            <a:ext cx="5657850" cy="4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303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303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303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303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303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03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03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03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039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88" dirty="0">
                <a:solidFill>
                  <a:schemeClr val="bg1"/>
                </a:solidFill>
              </a:rPr>
              <a:t>	© 2016 IBM Corporation</a:t>
            </a:r>
          </a:p>
          <a:p>
            <a:pPr eaLnBrk="1" hangingPunct="1">
              <a:defRPr/>
            </a:pPr>
            <a:endParaRPr lang="en-US" altLang="en-US" sz="788" dirty="0">
              <a:solidFill>
                <a:schemeClr val="bg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1" y="2142028"/>
            <a:ext cx="8381619" cy="6924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5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7200" y="2872818"/>
            <a:ext cx="64008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8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3616"/>
            <a:ext cx="8515350" cy="478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6695" y="4718264"/>
            <a:ext cx="868859" cy="33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32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7162" y="434820"/>
            <a:ext cx="8229600" cy="628706"/>
          </a:xfrm>
        </p:spPr>
        <p:txBody>
          <a:bodyPr/>
          <a:lstStyle>
            <a:lvl1pPr algn="l">
              <a:defRPr sz="1800" b="1">
                <a:solidFill>
                  <a:srgbClr val="008A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29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ew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2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81286" y="4824710"/>
            <a:ext cx="8719840" cy="29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tabLst>
                <a:tab pos="733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733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33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33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33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84313" indent="801688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41513" indent="801688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98713" indent="801688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55913" indent="801688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" b="1">
                <a:solidFill>
                  <a:schemeClr val="bg1"/>
                </a:solidFill>
              </a:rPr>
              <a:t>	© 2016 IBM Corporation</a:t>
            </a:r>
          </a:p>
          <a:p>
            <a:pPr>
              <a:defRPr/>
            </a:pPr>
            <a:endParaRPr lang="en-US" altLang="en-US" sz="800" b="1">
              <a:solidFill>
                <a:schemeClr val="bg1"/>
              </a:solidFill>
            </a:endParaRPr>
          </a:p>
        </p:txBody>
      </p:sp>
      <p:pic>
        <p:nvPicPr>
          <p:cNvPr id="6" name="Picture 11" descr="ibmneg_whit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36" y="4257675"/>
            <a:ext cx="979587" cy="3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2" y="2173708"/>
            <a:ext cx="8381619" cy="7877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5100"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7200" y="3044973"/>
            <a:ext cx="6400800" cy="1731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1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51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988" y="4824413"/>
            <a:ext cx="8526462" cy="298450"/>
          </a:xfrm>
          <a:prstGeom prst="rect">
            <a:avLst/>
          </a:prstGeom>
          <a:noFill/>
        </p:spPr>
        <p:txBody>
          <a:bodyPr lIns="51433" tIns="25717" rIns="51433" bIns="25717">
            <a:spAutoFit/>
          </a:bodyPr>
          <a:lstStyle/>
          <a:p>
            <a:pPr defTabSz="257164">
              <a:tabLst>
                <a:tab pos="8033689" algn="l"/>
              </a:tabLst>
              <a:defRPr/>
            </a:pPr>
            <a:fld id="{2BBDD08A-FACD-4DB2-8802-E6697ABAC0A5}" type="slidenum">
              <a:rPr lang="en-US" sz="800">
                <a:solidFill>
                  <a:schemeClr val="tx1"/>
                </a:solidFill>
                <a:cs typeface="Arial" pitchFamily="34" charset="0"/>
              </a:rPr>
              <a:pPr defTabSz="257164">
                <a:tabLst>
                  <a:tab pos="8033689" algn="l"/>
                </a:tabLst>
                <a:defRPr/>
              </a:pPr>
              <a:t>‹#›</a:t>
            </a:fld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  <a:latin typeface="IBM 8bar Logo" pitchFamily="2" charset="0"/>
            </a:endParaRPr>
          </a:p>
          <a:p>
            <a:pPr defTabSz="257164">
              <a:tabLst>
                <a:tab pos="8033689" algn="l"/>
              </a:tabLst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27" name="Picture 2" descr="ibmpos_black.jpg"/>
          <p:cNvPicPr>
            <a:picLocks noChangeAspect="1"/>
          </p:cNvPicPr>
          <p:nvPr userDrawn="1"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138" y="128588"/>
            <a:ext cx="392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53988" y="342900"/>
            <a:ext cx="8747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51433" tIns="25717" rIns="51433" bIns="25717"/>
          <a:lstStyle/>
          <a:p>
            <a:pPr defTabSz="257164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157163" y="342900"/>
            <a:ext cx="8229600" cy="72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3" tIns="25717" rIns="51433" bIns="2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1" r:id="rId2"/>
    <p:sldLayoutId id="2147484113" r:id="rId3"/>
    <p:sldLayoutId id="2147484114" r:id="rId4"/>
    <p:sldLayoutId id="2147484123" r:id="rId5"/>
    <p:sldLayoutId id="2147484146" r:id="rId6"/>
    <p:sldLayoutId id="2147484149" r:id="rId7"/>
  </p:sldLayoutIdLst>
  <p:hf hdr="0" ftr="0" dt="0"/>
  <p:txStyles>
    <p:titleStyle>
      <a:lvl1pPr algn="l" defTabSz="255588" rtl="0" eaLnBrk="1" fontAlgn="base" hangingPunct="1">
        <a:spcBef>
          <a:spcPct val="0"/>
        </a:spcBef>
        <a:spcAft>
          <a:spcPct val="0"/>
        </a:spcAft>
        <a:defRPr lang="en-US" sz="20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25558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2pPr>
      <a:lvl3pPr algn="l" defTabSz="25558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3pPr>
      <a:lvl4pPr algn="l" defTabSz="25558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4pPr>
      <a:lvl5pPr algn="l" defTabSz="25558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5pPr>
      <a:lvl6pPr marL="257164" algn="ctr" rtl="0" eaLnBrk="1" fontAlgn="base" hangingPunct="1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6pPr>
      <a:lvl7pPr marL="514328" algn="ctr" rtl="0" eaLnBrk="1" fontAlgn="base" hangingPunct="1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7pPr>
      <a:lvl8pPr marL="771491" algn="ctr" rtl="0" eaLnBrk="1" fontAlgn="base" hangingPunct="1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8pPr>
      <a:lvl9pPr marL="1028655" algn="ctr" rtl="0" eaLnBrk="1" fontAlgn="base" hangingPunct="1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9pPr>
    </p:titleStyle>
    <p:bodyStyle>
      <a:lvl1pPr marL="192088" indent="-1920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21D1F"/>
          </a:solidFill>
          <a:latin typeface="HelvNeue for IBM"/>
          <a:ea typeface="HelvNeue for IBM"/>
          <a:cs typeface="HelvNeue for IBM"/>
        </a:defRPr>
      </a:lvl1pPr>
      <a:lvl2pPr marL="484188" indent="-2270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HelvNeue for IBM"/>
          <a:cs typeface="HelvNeue for IBM"/>
        </a:defRPr>
      </a:lvl2pPr>
      <a:lvl3pPr marL="641350" indent="-1270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HelvNeue for IBM"/>
          <a:cs typeface="HelvNeue for IBM"/>
        </a:defRPr>
      </a:lvl3pPr>
      <a:lvl4pPr marL="898525" indent="-127000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HelvNeue for IBM"/>
          <a:cs typeface="HelvNeue for IBM"/>
        </a:defRPr>
      </a:lvl4pPr>
      <a:lvl5pPr marL="1155700" indent="-1270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HelvNeue for IBM"/>
          <a:cs typeface="HelvNeue for IBM"/>
        </a:defRPr>
      </a:lvl5pPr>
      <a:lvl6pPr marL="1285819" eaLnBrk="1" hangingPunct="1">
        <a:defRPr>
          <a:latin typeface="+mn-lt"/>
          <a:ea typeface="+mn-ea"/>
          <a:cs typeface="+mn-cs"/>
        </a:defRPr>
      </a:lvl6pPr>
      <a:lvl7pPr marL="1542983" eaLnBrk="1" hangingPunct="1">
        <a:defRPr>
          <a:latin typeface="+mn-lt"/>
          <a:ea typeface="+mn-ea"/>
          <a:cs typeface="+mn-cs"/>
        </a:defRPr>
      </a:lvl7pPr>
      <a:lvl8pPr marL="1800146" eaLnBrk="1" hangingPunct="1">
        <a:defRPr>
          <a:latin typeface="+mn-lt"/>
          <a:ea typeface="+mn-ea"/>
          <a:cs typeface="+mn-cs"/>
        </a:defRPr>
      </a:lvl8pPr>
      <a:lvl9pPr marL="205731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57164" eaLnBrk="1" hangingPunct="1">
        <a:defRPr>
          <a:latin typeface="+mn-lt"/>
          <a:ea typeface="+mn-ea"/>
          <a:cs typeface="+mn-cs"/>
        </a:defRPr>
      </a:lvl2pPr>
      <a:lvl3pPr marL="514328" eaLnBrk="1" hangingPunct="1">
        <a:defRPr>
          <a:latin typeface="+mn-lt"/>
          <a:ea typeface="+mn-ea"/>
          <a:cs typeface="+mn-cs"/>
        </a:defRPr>
      </a:lvl3pPr>
      <a:lvl4pPr marL="771491" eaLnBrk="1" hangingPunct="1">
        <a:defRPr>
          <a:latin typeface="+mn-lt"/>
          <a:ea typeface="+mn-ea"/>
          <a:cs typeface="+mn-cs"/>
        </a:defRPr>
      </a:lvl4pPr>
      <a:lvl5pPr marL="1028655" eaLnBrk="1" hangingPunct="1">
        <a:defRPr>
          <a:latin typeface="+mn-lt"/>
          <a:ea typeface="+mn-ea"/>
          <a:cs typeface="+mn-cs"/>
        </a:defRPr>
      </a:lvl5pPr>
      <a:lvl6pPr marL="1285819" eaLnBrk="1" hangingPunct="1">
        <a:defRPr>
          <a:latin typeface="+mn-lt"/>
          <a:ea typeface="+mn-ea"/>
          <a:cs typeface="+mn-cs"/>
        </a:defRPr>
      </a:lvl6pPr>
      <a:lvl7pPr marL="1542983" eaLnBrk="1" hangingPunct="1">
        <a:defRPr>
          <a:latin typeface="+mn-lt"/>
          <a:ea typeface="+mn-ea"/>
          <a:cs typeface="+mn-cs"/>
        </a:defRPr>
      </a:lvl7pPr>
      <a:lvl8pPr marL="1800146" eaLnBrk="1" hangingPunct="1">
        <a:defRPr>
          <a:latin typeface="+mn-lt"/>
          <a:ea typeface="+mn-ea"/>
          <a:cs typeface="+mn-cs"/>
        </a:defRPr>
      </a:lvl8pPr>
      <a:lvl9pPr marL="205731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4300" y="4824710"/>
            <a:ext cx="8526066" cy="298158"/>
          </a:xfrm>
          <a:prstGeom prst="rect">
            <a:avLst/>
          </a:prstGeom>
          <a:noFill/>
        </p:spPr>
        <p:txBody>
          <a:bodyPr lIns="51433" tIns="25717" rIns="51433" bIns="25717">
            <a:spAutoFit/>
          </a:bodyPr>
          <a:lstStyle>
            <a:lvl1pPr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7A1A0E88-203E-4542-8402-68BAF58D3067}" type="slidenum">
              <a:rPr lang="en-US" altLang="en-US" sz="800" smtClean="0"/>
              <a:pPr>
                <a:defRPr/>
              </a:pPr>
              <a:t>‹#›</a:t>
            </a:fld>
            <a:r>
              <a:rPr lang="en-US" altLang="en-US" sz="800" dirty="0"/>
              <a:t> 	</a:t>
            </a:r>
            <a:endParaRPr lang="en-US" altLang="en-US" sz="1238" dirty="0">
              <a:latin typeface="IBM 8bar Logo" panose="00000400000000000000" pitchFamily="2" charset="0"/>
            </a:endParaRPr>
          </a:p>
          <a:p>
            <a:pPr>
              <a:defRPr/>
            </a:pPr>
            <a:endParaRPr lang="en-US" altLang="en-US" sz="800" dirty="0"/>
          </a:p>
        </p:txBody>
      </p:sp>
      <p:pic>
        <p:nvPicPr>
          <p:cNvPr id="2051" name="Picture 2" descr="ibmpos_black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237" y="128588"/>
            <a:ext cx="392013" cy="1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4"/>
          <p:cNvSpPr>
            <a:spLocks noChangeShapeType="1"/>
          </p:cNvSpPr>
          <p:nvPr userDrawn="1"/>
        </p:nvSpPr>
        <p:spPr bwMode="auto">
          <a:xfrm flipV="1">
            <a:off x="153591" y="342900"/>
            <a:ext cx="87475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33" tIns="25717" rIns="51433" bIns="25717"/>
          <a:lstStyle/>
          <a:p>
            <a:endParaRPr lang="en-US" sz="1238"/>
          </a:p>
        </p:txBody>
      </p:sp>
      <p:sp>
        <p:nvSpPr>
          <p:cNvPr id="2054" name="Title Placeholder 8"/>
          <p:cNvSpPr>
            <a:spLocks noGrp="1"/>
          </p:cNvSpPr>
          <p:nvPr>
            <p:ph type="title"/>
          </p:nvPr>
        </p:nvSpPr>
        <p:spPr bwMode="auto">
          <a:xfrm>
            <a:off x="157163" y="410766"/>
            <a:ext cx="8229600" cy="65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3" tIns="25717" rIns="51433" bIns="2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66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</p:sldLayoutIdLst>
  <p:hf hdr="0" ftr="0" dt="0"/>
  <p:txStyles>
    <p:titleStyle>
      <a:lvl1pPr algn="l" defTabSz="255389" rtl="0" eaLnBrk="0" fontAlgn="base" hangingPunct="0">
        <a:spcBef>
          <a:spcPct val="0"/>
        </a:spcBef>
        <a:spcAft>
          <a:spcPct val="0"/>
        </a:spcAft>
        <a:defRPr lang="en-US" sz="2363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255389" rtl="0" eaLnBrk="0" fontAlgn="base" hangingPunct="0">
        <a:spcBef>
          <a:spcPct val="0"/>
        </a:spcBef>
        <a:spcAft>
          <a:spcPct val="0"/>
        </a:spcAft>
        <a:defRPr sz="2363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2pPr>
      <a:lvl3pPr algn="l" defTabSz="255389" rtl="0" eaLnBrk="0" fontAlgn="base" hangingPunct="0">
        <a:spcBef>
          <a:spcPct val="0"/>
        </a:spcBef>
        <a:spcAft>
          <a:spcPct val="0"/>
        </a:spcAft>
        <a:defRPr sz="2363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3pPr>
      <a:lvl4pPr algn="l" defTabSz="255389" rtl="0" eaLnBrk="0" fontAlgn="base" hangingPunct="0">
        <a:spcBef>
          <a:spcPct val="0"/>
        </a:spcBef>
        <a:spcAft>
          <a:spcPct val="0"/>
        </a:spcAft>
        <a:defRPr sz="2363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4pPr>
      <a:lvl5pPr algn="l" defTabSz="255389" rtl="0" eaLnBrk="0" fontAlgn="base" hangingPunct="0">
        <a:spcBef>
          <a:spcPct val="0"/>
        </a:spcBef>
        <a:spcAft>
          <a:spcPct val="0"/>
        </a:spcAft>
        <a:defRPr sz="2363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5pPr>
      <a:lvl6pPr marL="257167" algn="ctr" rtl="0" fontAlgn="base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6pPr>
      <a:lvl7pPr marL="514334" algn="ctr" rtl="0" fontAlgn="base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7pPr>
      <a:lvl8pPr marL="771501" algn="ctr" rtl="0" fontAlgn="base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8pPr>
      <a:lvl9pPr marL="1028668" algn="ctr" rtl="0" fontAlgn="base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9pPr>
    </p:titleStyle>
    <p:bodyStyle>
      <a:lvl1pPr marL="191989" indent="-191989" algn="l" rtl="0" eaLnBrk="0" fontAlgn="base" hangingPunct="0">
        <a:spcBef>
          <a:spcPct val="20000"/>
        </a:spcBef>
        <a:spcAft>
          <a:spcPct val="0"/>
        </a:spcAft>
        <a:buChar char="•"/>
        <a:defRPr sz="1575">
          <a:solidFill>
            <a:srgbClr val="221D1F"/>
          </a:solidFill>
          <a:latin typeface="HelvNeue for IBM"/>
          <a:ea typeface="HelvNeue for IBM"/>
          <a:cs typeface="HelvNeue for IBM"/>
        </a:defRPr>
      </a:lvl1pPr>
      <a:lvl2pPr marL="483989" indent="-226814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ea typeface="HelvNeue for IBM"/>
          <a:cs typeface="HelvNeue for IBM"/>
        </a:defRPr>
      </a:lvl2pPr>
      <a:lvl3pPr marL="641152" indent="-126802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  <a:ea typeface="HelvNeue for IBM"/>
          <a:cs typeface="HelvNeue for IBM"/>
        </a:defRPr>
      </a:lvl3pPr>
      <a:lvl4pPr marL="898327" indent="-126802" algn="l" rtl="0" eaLnBrk="0" fontAlgn="base" hangingPunct="0">
        <a:spcBef>
          <a:spcPct val="20000"/>
        </a:spcBef>
        <a:spcAft>
          <a:spcPct val="0"/>
        </a:spcAft>
        <a:buChar char="–"/>
        <a:defRPr sz="1069">
          <a:solidFill>
            <a:schemeClr val="tx1"/>
          </a:solidFill>
          <a:latin typeface="+mn-lt"/>
          <a:ea typeface="HelvNeue for IBM"/>
          <a:cs typeface="HelvNeue for IBM"/>
        </a:defRPr>
      </a:lvl4pPr>
      <a:lvl5pPr marL="1155502" indent="-126802" algn="l" rtl="0" eaLnBrk="0" fontAlgn="base" hangingPunct="0">
        <a:spcBef>
          <a:spcPct val="20000"/>
        </a:spcBef>
        <a:spcAft>
          <a:spcPct val="0"/>
        </a:spcAft>
        <a:buChar char="»"/>
        <a:defRPr sz="1069">
          <a:solidFill>
            <a:schemeClr val="tx1"/>
          </a:solidFill>
          <a:latin typeface="+mn-lt"/>
          <a:ea typeface="HelvNeue for IBM"/>
          <a:cs typeface="HelvNeue for IBM"/>
        </a:defRPr>
      </a:lvl5pPr>
      <a:lvl6pPr marL="1285835" eaLnBrk="1" hangingPunct="1">
        <a:defRPr>
          <a:latin typeface="+mn-lt"/>
          <a:ea typeface="+mn-ea"/>
          <a:cs typeface="+mn-cs"/>
        </a:defRPr>
      </a:lvl6pPr>
      <a:lvl7pPr marL="1543002" eaLnBrk="1" hangingPunct="1">
        <a:defRPr>
          <a:latin typeface="+mn-lt"/>
          <a:ea typeface="+mn-ea"/>
          <a:cs typeface="+mn-cs"/>
        </a:defRPr>
      </a:lvl7pPr>
      <a:lvl8pPr marL="1800169" eaLnBrk="1" hangingPunct="1">
        <a:defRPr>
          <a:latin typeface="+mn-lt"/>
          <a:ea typeface="+mn-ea"/>
          <a:cs typeface="+mn-cs"/>
        </a:defRPr>
      </a:lvl8pPr>
      <a:lvl9pPr marL="205733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57167" eaLnBrk="1" hangingPunct="1">
        <a:defRPr>
          <a:latin typeface="+mn-lt"/>
          <a:ea typeface="+mn-ea"/>
          <a:cs typeface="+mn-cs"/>
        </a:defRPr>
      </a:lvl2pPr>
      <a:lvl3pPr marL="514334" eaLnBrk="1" hangingPunct="1">
        <a:defRPr>
          <a:latin typeface="+mn-lt"/>
          <a:ea typeface="+mn-ea"/>
          <a:cs typeface="+mn-cs"/>
        </a:defRPr>
      </a:lvl3pPr>
      <a:lvl4pPr marL="771501" eaLnBrk="1" hangingPunct="1">
        <a:defRPr>
          <a:latin typeface="+mn-lt"/>
          <a:ea typeface="+mn-ea"/>
          <a:cs typeface="+mn-cs"/>
        </a:defRPr>
      </a:lvl4pPr>
      <a:lvl5pPr marL="1028668" eaLnBrk="1" hangingPunct="1">
        <a:defRPr>
          <a:latin typeface="+mn-lt"/>
          <a:ea typeface="+mn-ea"/>
          <a:cs typeface="+mn-cs"/>
        </a:defRPr>
      </a:lvl5pPr>
      <a:lvl6pPr marL="1285835" eaLnBrk="1" hangingPunct="1">
        <a:defRPr>
          <a:latin typeface="+mn-lt"/>
          <a:ea typeface="+mn-ea"/>
          <a:cs typeface="+mn-cs"/>
        </a:defRPr>
      </a:lvl6pPr>
      <a:lvl7pPr marL="1543002" eaLnBrk="1" hangingPunct="1">
        <a:defRPr>
          <a:latin typeface="+mn-lt"/>
          <a:ea typeface="+mn-ea"/>
          <a:cs typeface="+mn-cs"/>
        </a:defRPr>
      </a:lvl7pPr>
      <a:lvl8pPr marL="1800169" eaLnBrk="1" hangingPunct="1">
        <a:defRPr>
          <a:latin typeface="+mn-lt"/>
          <a:ea typeface="+mn-ea"/>
          <a:cs typeface="+mn-cs"/>
        </a:defRPr>
      </a:lvl8pPr>
      <a:lvl9pPr marL="205733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4300" y="4824711"/>
            <a:ext cx="8526066" cy="298158"/>
          </a:xfrm>
          <a:prstGeom prst="rect">
            <a:avLst/>
          </a:prstGeom>
          <a:noFill/>
        </p:spPr>
        <p:txBody>
          <a:bodyPr lIns="51433" tIns="25717" rIns="51433" bIns="25717">
            <a:spAutoFit/>
          </a:bodyPr>
          <a:lstStyle>
            <a:lvl1pPr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55588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A1A0E88-203E-4542-8402-68BAF58D3067}" type="slidenum">
              <a:rPr lang="en-US" altLang="en-US" sz="800" smtClea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en-US" sz="800" dirty="0">
                <a:solidFill>
                  <a:prstClr val="black"/>
                </a:solidFill>
              </a:rPr>
              <a:t> 	</a:t>
            </a:r>
            <a:endParaRPr lang="en-US" altLang="en-US" sz="1238" dirty="0">
              <a:solidFill>
                <a:prstClr val="black"/>
              </a:solidFill>
              <a:latin typeface="IBM 8bar Logo" panose="000004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800" dirty="0">
              <a:solidFill>
                <a:prstClr val="black"/>
              </a:solidFill>
            </a:endParaRPr>
          </a:p>
        </p:txBody>
      </p:sp>
      <p:pic>
        <p:nvPicPr>
          <p:cNvPr id="2051" name="Picture 2" descr="ibmpos_black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238" y="128589"/>
            <a:ext cx="392013" cy="1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4"/>
          <p:cNvSpPr>
            <a:spLocks noChangeShapeType="1"/>
          </p:cNvSpPr>
          <p:nvPr userDrawn="1"/>
        </p:nvSpPr>
        <p:spPr bwMode="auto">
          <a:xfrm flipV="1">
            <a:off x="153592" y="342900"/>
            <a:ext cx="87475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1433" tIns="25717" rIns="51433" bIns="25717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38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9" name="Text Box 46"/>
          <p:cNvSpPr txBox="1">
            <a:spLocks noChangeArrowheads="1"/>
          </p:cNvSpPr>
          <p:nvPr userDrawn="1"/>
        </p:nvSpPr>
        <p:spPr bwMode="auto">
          <a:xfrm>
            <a:off x="114301" y="157163"/>
            <a:ext cx="4370189" cy="15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0" rIns="51433" bIns="0" anchor="b"/>
          <a:lstStyle/>
          <a:p>
            <a:pPr eaLnBrk="1" fontAlgn="auto" hangingPunct="1"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en-US" sz="800">
                <a:solidFill>
                  <a:prstClr val="black"/>
                </a:solidFill>
                <a:latin typeface="Arial"/>
              </a:rPr>
              <a:t>A new era of thinking</a:t>
            </a:r>
          </a:p>
        </p:txBody>
      </p:sp>
      <p:sp>
        <p:nvSpPr>
          <p:cNvPr id="2054" name="Title Placeholder 8"/>
          <p:cNvSpPr>
            <a:spLocks noGrp="1"/>
          </p:cNvSpPr>
          <p:nvPr>
            <p:ph type="title"/>
          </p:nvPr>
        </p:nvSpPr>
        <p:spPr bwMode="auto">
          <a:xfrm>
            <a:off x="157163" y="410767"/>
            <a:ext cx="8229600" cy="65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3" tIns="25717" rIns="51433" bIns="2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78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</p:sldLayoutIdLst>
  <p:hf hdr="0" ftr="0" dt="0"/>
  <p:txStyles>
    <p:titleStyle>
      <a:lvl1pPr algn="l" defTabSz="255383" rtl="0" eaLnBrk="0" fontAlgn="base" hangingPunct="0">
        <a:spcBef>
          <a:spcPct val="0"/>
        </a:spcBef>
        <a:spcAft>
          <a:spcPct val="0"/>
        </a:spcAft>
        <a:defRPr lang="en-US" sz="2363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255383" rtl="0" eaLnBrk="0" fontAlgn="base" hangingPunct="0">
        <a:spcBef>
          <a:spcPct val="0"/>
        </a:spcBef>
        <a:spcAft>
          <a:spcPct val="0"/>
        </a:spcAft>
        <a:defRPr sz="2363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2pPr>
      <a:lvl3pPr algn="l" defTabSz="255383" rtl="0" eaLnBrk="0" fontAlgn="base" hangingPunct="0">
        <a:spcBef>
          <a:spcPct val="0"/>
        </a:spcBef>
        <a:spcAft>
          <a:spcPct val="0"/>
        </a:spcAft>
        <a:defRPr sz="2363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3pPr>
      <a:lvl4pPr algn="l" defTabSz="255383" rtl="0" eaLnBrk="0" fontAlgn="base" hangingPunct="0">
        <a:spcBef>
          <a:spcPct val="0"/>
        </a:spcBef>
        <a:spcAft>
          <a:spcPct val="0"/>
        </a:spcAft>
        <a:defRPr sz="2363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4pPr>
      <a:lvl5pPr algn="l" defTabSz="255383" rtl="0" eaLnBrk="0" fontAlgn="base" hangingPunct="0">
        <a:spcBef>
          <a:spcPct val="0"/>
        </a:spcBef>
        <a:spcAft>
          <a:spcPct val="0"/>
        </a:spcAft>
        <a:defRPr sz="2363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5pPr>
      <a:lvl6pPr marL="257161" algn="ctr" rtl="0" fontAlgn="base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6pPr>
      <a:lvl7pPr marL="514322" algn="ctr" rtl="0" fontAlgn="base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7pPr>
      <a:lvl8pPr marL="771482" algn="ctr" rtl="0" fontAlgn="base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8pPr>
      <a:lvl9pPr marL="1028642" algn="ctr" rtl="0" fontAlgn="base">
        <a:spcBef>
          <a:spcPct val="0"/>
        </a:spcBef>
        <a:spcAft>
          <a:spcPct val="0"/>
        </a:spcAft>
        <a:defRPr sz="1200" b="1">
          <a:solidFill>
            <a:srgbClr val="008ABF"/>
          </a:solidFill>
          <a:latin typeface="Arial" panose="020B0604020202020204" pitchFamily="34" charset="0"/>
        </a:defRPr>
      </a:lvl9pPr>
    </p:titleStyle>
    <p:bodyStyle>
      <a:lvl1pPr marL="191984" indent="-191984" algn="l" rtl="0" eaLnBrk="0" fontAlgn="base" hangingPunct="0">
        <a:spcBef>
          <a:spcPct val="20000"/>
        </a:spcBef>
        <a:spcAft>
          <a:spcPct val="0"/>
        </a:spcAft>
        <a:buChar char="•"/>
        <a:defRPr sz="1575">
          <a:solidFill>
            <a:srgbClr val="221D1F"/>
          </a:solidFill>
          <a:latin typeface="HelvNeue for IBM"/>
          <a:ea typeface="HelvNeue for IBM"/>
          <a:cs typeface="HelvNeue for IBM"/>
        </a:defRPr>
      </a:lvl1pPr>
      <a:lvl2pPr marL="483977" indent="-226808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ea typeface="HelvNeue for IBM"/>
          <a:cs typeface="HelvNeue for IBM"/>
        </a:defRPr>
      </a:lvl2pPr>
      <a:lvl3pPr marL="641136" indent="-126799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  <a:ea typeface="HelvNeue for IBM"/>
          <a:cs typeface="HelvNeue for IBM"/>
        </a:defRPr>
      </a:lvl3pPr>
      <a:lvl4pPr marL="898304" indent="-126799" algn="l" rtl="0" eaLnBrk="0" fontAlgn="base" hangingPunct="0">
        <a:spcBef>
          <a:spcPct val="20000"/>
        </a:spcBef>
        <a:spcAft>
          <a:spcPct val="0"/>
        </a:spcAft>
        <a:buChar char="–"/>
        <a:defRPr sz="1069">
          <a:solidFill>
            <a:schemeClr val="tx1"/>
          </a:solidFill>
          <a:latin typeface="+mn-lt"/>
          <a:ea typeface="HelvNeue for IBM"/>
          <a:cs typeface="HelvNeue for IBM"/>
        </a:defRPr>
      </a:lvl4pPr>
      <a:lvl5pPr marL="1155473" indent="-126799" algn="l" rtl="0" eaLnBrk="0" fontAlgn="base" hangingPunct="0">
        <a:spcBef>
          <a:spcPct val="20000"/>
        </a:spcBef>
        <a:spcAft>
          <a:spcPct val="0"/>
        </a:spcAft>
        <a:buChar char="»"/>
        <a:defRPr sz="1069">
          <a:solidFill>
            <a:schemeClr val="tx1"/>
          </a:solidFill>
          <a:latin typeface="+mn-lt"/>
          <a:ea typeface="HelvNeue for IBM"/>
          <a:cs typeface="HelvNeue for IBM"/>
        </a:defRPr>
      </a:lvl5pPr>
      <a:lvl6pPr marL="1285803" eaLnBrk="1" hangingPunct="1">
        <a:defRPr>
          <a:latin typeface="+mn-lt"/>
          <a:ea typeface="+mn-ea"/>
          <a:cs typeface="+mn-cs"/>
        </a:defRPr>
      </a:lvl6pPr>
      <a:lvl7pPr marL="1542964" eaLnBrk="1" hangingPunct="1">
        <a:defRPr>
          <a:latin typeface="+mn-lt"/>
          <a:ea typeface="+mn-ea"/>
          <a:cs typeface="+mn-cs"/>
        </a:defRPr>
      </a:lvl7pPr>
      <a:lvl8pPr marL="1800124" eaLnBrk="1" hangingPunct="1">
        <a:defRPr>
          <a:latin typeface="+mn-lt"/>
          <a:ea typeface="+mn-ea"/>
          <a:cs typeface="+mn-cs"/>
        </a:defRPr>
      </a:lvl8pPr>
      <a:lvl9pPr marL="205728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57161" eaLnBrk="1" hangingPunct="1">
        <a:defRPr>
          <a:latin typeface="+mn-lt"/>
          <a:ea typeface="+mn-ea"/>
          <a:cs typeface="+mn-cs"/>
        </a:defRPr>
      </a:lvl2pPr>
      <a:lvl3pPr marL="514322" eaLnBrk="1" hangingPunct="1">
        <a:defRPr>
          <a:latin typeface="+mn-lt"/>
          <a:ea typeface="+mn-ea"/>
          <a:cs typeface="+mn-cs"/>
        </a:defRPr>
      </a:lvl3pPr>
      <a:lvl4pPr marL="771482" eaLnBrk="1" hangingPunct="1">
        <a:defRPr>
          <a:latin typeface="+mn-lt"/>
          <a:ea typeface="+mn-ea"/>
          <a:cs typeface="+mn-cs"/>
        </a:defRPr>
      </a:lvl4pPr>
      <a:lvl5pPr marL="1028642" eaLnBrk="1" hangingPunct="1">
        <a:defRPr>
          <a:latin typeface="+mn-lt"/>
          <a:ea typeface="+mn-ea"/>
          <a:cs typeface="+mn-cs"/>
        </a:defRPr>
      </a:lvl5pPr>
      <a:lvl6pPr marL="1285803" eaLnBrk="1" hangingPunct="1">
        <a:defRPr>
          <a:latin typeface="+mn-lt"/>
          <a:ea typeface="+mn-ea"/>
          <a:cs typeface="+mn-cs"/>
        </a:defRPr>
      </a:lvl6pPr>
      <a:lvl7pPr marL="1542964" eaLnBrk="1" hangingPunct="1">
        <a:defRPr>
          <a:latin typeface="+mn-lt"/>
          <a:ea typeface="+mn-ea"/>
          <a:cs typeface="+mn-cs"/>
        </a:defRPr>
      </a:lvl7pPr>
      <a:lvl8pPr marL="1800124" eaLnBrk="1" hangingPunct="1">
        <a:defRPr>
          <a:latin typeface="+mn-lt"/>
          <a:ea typeface="+mn-ea"/>
          <a:cs typeface="+mn-cs"/>
        </a:defRPr>
      </a:lvl8pPr>
      <a:lvl9pPr marL="205728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gif"/><Relationship Id="rId6" Type="http://schemas.openxmlformats.org/officeDocument/2006/relationships/image" Target="../media/image29.tif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png"/><Relationship Id="rId9" Type="http://schemas.openxmlformats.org/officeDocument/2006/relationships/image" Target="../media/image36.jpeg"/><Relationship Id="rId10" Type="http://schemas.openxmlformats.org/officeDocument/2006/relationships/image" Target="../media/image37.tif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 bwMode="auto">
          <a:xfrm>
            <a:off x="457201" y="2038396"/>
            <a:ext cx="5360670" cy="1107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The Cognitive era: Achieving sustained competitive differentiation through the Internet of Things </a:t>
            </a:r>
            <a:endParaRPr lang="en-US" altLang="en-US" sz="1100" b="1" dirty="0"/>
          </a:p>
        </p:txBody>
      </p:sp>
      <p:sp>
        <p:nvSpPr>
          <p:cNvPr id="12291" name="Subtitle 1"/>
          <p:cNvSpPr>
            <a:spLocks noGrp="1"/>
          </p:cNvSpPr>
          <p:nvPr>
            <p:ph type="subTitle" idx="4"/>
          </p:nvPr>
        </p:nvSpPr>
        <p:spPr bwMode="auto">
          <a:xfrm>
            <a:off x="457201" y="3759147"/>
            <a:ext cx="6400800" cy="941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Sania</a:t>
            </a:r>
            <a:r>
              <a:rPr lang="en-US" altLang="en-US" dirty="0" smtClean="0"/>
              <a:t> Abbas, Business Unit Executive</a:t>
            </a:r>
          </a:p>
          <a:p>
            <a:r>
              <a:rPr lang="en-US" altLang="en-US" dirty="0" smtClean="0"/>
              <a:t>IBM Watson Internet of Things</a:t>
            </a:r>
            <a:endParaRPr lang="en-US" altLang="en-US" dirty="0"/>
          </a:p>
          <a:p>
            <a:r>
              <a:rPr lang="en-US" altLang="en-US" dirty="0" smtClean="0"/>
              <a:t>December 7,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20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" y="12700"/>
            <a:ext cx="9142645" cy="5130800"/>
          </a:xfrm>
          <a:prstGeom prst="rect">
            <a:avLst/>
          </a:prstGeom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074670" y="3815915"/>
            <a:ext cx="2196189" cy="5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Aft>
                <a:spcPts val="1200"/>
              </a:spcAft>
              <a:buSzPct val="80000"/>
              <a:defRPr/>
            </a:pPr>
            <a:r>
              <a:rPr lang="en-US" altLang="en-US" sz="1200" b="1" dirty="0">
                <a:solidFill>
                  <a:srgbClr val="323232"/>
                </a:solidFill>
                <a:latin typeface="+mn-lt"/>
                <a:ea typeface="MS PGothic" panose="020B0600070205080204" pitchFamily="34" charset="-128"/>
              </a:rPr>
              <a:t>Watson </a:t>
            </a:r>
            <a:r>
              <a:rPr lang="en-US" altLang="en-US" sz="1200" b="1" dirty="0" err="1">
                <a:solidFill>
                  <a:srgbClr val="323232"/>
                </a:solidFill>
                <a:latin typeface="+mn-lt"/>
                <a:ea typeface="MS PGothic" panose="020B0600070205080204" pitchFamily="34" charset="-128"/>
              </a:rPr>
              <a:t>IoT</a:t>
            </a:r>
            <a:r>
              <a:rPr lang="en-US" altLang="en-US" sz="1200" b="1" dirty="0">
                <a:solidFill>
                  <a:srgbClr val="323232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en-US" altLang="en-US" sz="1200" dirty="0">
                <a:solidFill>
                  <a:srgbClr val="323232"/>
                </a:solidFill>
                <a:latin typeface="+mn-lt"/>
                <a:ea typeface="MS PGothic" panose="020B0600070205080204" pitchFamily="34" charset="-128"/>
              </a:rPr>
              <a:t/>
            </a:r>
            <a:br>
              <a:rPr lang="en-US" altLang="en-US" sz="1200" dirty="0">
                <a:solidFill>
                  <a:srgbClr val="323232"/>
                </a:solidFill>
                <a:latin typeface="+mn-lt"/>
                <a:ea typeface="MS PGothic" panose="020B0600070205080204" pitchFamily="34" charset="-128"/>
              </a:rPr>
            </a:br>
            <a:r>
              <a:rPr lang="en-US" altLang="en-US" sz="1200" dirty="0">
                <a:solidFill>
                  <a:srgbClr val="323232"/>
                </a:solidFill>
                <a:latin typeface="+mn-lt"/>
                <a:ea typeface="MS PGothic" panose="020B0600070205080204" pitchFamily="34" charset="-128"/>
              </a:rPr>
              <a:t>Global Headquarters</a:t>
            </a:r>
            <a:br>
              <a:rPr lang="en-US" altLang="en-US" sz="1200" dirty="0">
                <a:solidFill>
                  <a:srgbClr val="323232"/>
                </a:solidFill>
                <a:latin typeface="+mn-lt"/>
                <a:ea typeface="MS PGothic" panose="020B0600070205080204" pitchFamily="34" charset="-128"/>
              </a:rPr>
            </a:br>
            <a:r>
              <a:rPr lang="en-US" altLang="en-US" sz="1200" dirty="0">
                <a:solidFill>
                  <a:srgbClr val="323232"/>
                </a:solidFill>
                <a:latin typeface="+mn-lt"/>
                <a:ea typeface="MS PGothic" panose="020B0600070205080204" pitchFamily="34" charset="-128"/>
              </a:rPr>
              <a:t>Munich, Germany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55" y="1758744"/>
            <a:ext cx="9142645" cy="1601676"/>
          </a:xfrm>
          <a:prstGeom prst="rect">
            <a:avLst/>
          </a:prstGeom>
          <a:solidFill>
            <a:srgbClr val="FFFFFF">
              <a:alpha val="14902"/>
            </a:srgb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355783" y="1900496"/>
            <a:ext cx="5400554" cy="132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marR="0" indent="-13716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6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sz="1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2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IBM commitment to IoT</a:t>
            </a:r>
          </a:p>
          <a:p>
            <a:pPr marL="285750" indent="-285750"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/>
              </a:rPr>
              <a:t>$3 billion </a:t>
            </a:r>
            <a:r>
              <a:rPr lang="en-US" sz="1400" dirty="0" smtClean="0">
                <a:solidFill>
                  <a:schemeClr val="tx2"/>
                </a:solidFill>
                <a:latin typeface="Arial"/>
              </a:rPr>
              <a:t>investment</a:t>
            </a:r>
          </a:p>
          <a:p>
            <a:pPr marL="285750" indent="-285750"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/>
              </a:rPr>
              <a:t>6,000 </a:t>
            </a:r>
            <a:r>
              <a:rPr lang="en-US" sz="1400" dirty="0" smtClean="0">
                <a:solidFill>
                  <a:schemeClr val="tx2"/>
                </a:solidFill>
                <a:latin typeface="Arial"/>
              </a:rPr>
              <a:t>clients in </a:t>
            </a:r>
            <a:r>
              <a:rPr lang="en-US" sz="1400" b="1" dirty="0" smtClean="0">
                <a:solidFill>
                  <a:schemeClr val="tx2"/>
                </a:solidFill>
                <a:latin typeface="Arial"/>
              </a:rPr>
              <a:t>170</a:t>
            </a:r>
            <a:r>
              <a:rPr lang="en-US" sz="1400" dirty="0" smtClean="0">
                <a:solidFill>
                  <a:schemeClr val="tx2"/>
                </a:solidFill>
                <a:latin typeface="Arial"/>
              </a:rPr>
              <a:t> countries</a:t>
            </a:r>
          </a:p>
          <a:p>
            <a:pPr marL="285750" indent="-285750"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/>
              </a:rPr>
              <a:t>Client experience </a:t>
            </a:r>
            <a:r>
              <a:rPr lang="en-US" sz="1400" b="1" dirty="0" err="1" smtClean="0">
                <a:solidFill>
                  <a:schemeClr val="tx2"/>
                </a:solidFill>
                <a:latin typeface="Arial"/>
              </a:rPr>
              <a:t>centres</a:t>
            </a:r>
            <a:r>
              <a:rPr lang="en-US" sz="1400" dirty="0" smtClean="0">
                <a:solidFill>
                  <a:schemeClr val="tx2"/>
                </a:solidFill>
                <a:latin typeface="Arial"/>
              </a:rPr>
              <a:t> around the world</a:t>
            </a:r>
          </a:p>
          <a:p>
            <a:pPr marL="285750" indent="-285750"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/>
              </a:rPr>
              <a:t>Analysts name IBM a </a:t>
            </a:r>
            <a:r>
              <a:rPr lang="en-US" sz="1400" b="1" dirty="0" smtClean="0">
                <a:solidFill>
                  <a:schemeClr val="tx2"/>
                </a:solidFill>
                <a:latin typeface="Arial"/>
              </a:rPr>
              <a:t>market leader </a:t>
            </a:r>
            <a:r>
              <a:rPr lang="en-US" sz="1400" dirty="0" smtClean="0">
                <a:solidFill>
                  <a:schemeClr val="tx2"/>
                </a:solidFill>
                <a:latin typeface="Arial"/>
              </a:rPr>
              <a:t>in IoT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7163" y="4821694"/>
            <a:ext cx="2605504" cy="232821"/>
            <a:chOff x="157163" y="4593094"/>
            <a:chExt cx="2605504" cy="232821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57163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altLang="en-US" sz="9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WatsonIoT</a:t>
              </a:r>
              <a:endParaRPr lang="en-US" alt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043404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#cognitive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-47179" y="985281"/>
            <a:ext cx="5514021" cy="857250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Welcome to the cognitive era</a:t>
            </a:r>
          </a:p>
        </p:txBody>
      </p:sp>
      <p:sp>
        <p:nvSpPr>
          <p:cNvPr id="9" name="Title 12"/>
          <p:cNvSpPr txBox="1">
            <a:spLocks/>
          </p:cNvSpPr>
          <p:nvPr/>
        </p:nvSpPr>
        <p:spPr bwMode="auto">
          <a:xfrm>
            <a:off x="166689" y="534194"/>
            <a:ext cx="8961437" cy="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indent="-914400">
              <a:lnSpc>
                <a:spcPct val="90000"/>
              </a:lnSpc>
              <a:defRPr/>
            </a:pPr>
            <a:endParaRPr lang="en-US" altLang="en-US" sz="2800" dirty="0">
              <a:solidFill>
                <a:srgbClr val="000000"/>
              </a:solidFill>
              <a:latin typeface="+mj-lt"/>
              <a:ea typeface="+mj-ea"/>
              <a:cs typeface="Calibri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42919" y="4203251"/>
            <a:ext cx="1719263" cy="37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US" alt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WatsonIoT</a:t>
            </a:r>
            <a:endParaRPr lang="en-US" alt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42919" y="4576687"/>
            <a:ext cx="1966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altLang="en-US" sz="18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thesaniaabbas</a:t>
            </a:r>
            <a:endParaRPr lang="en-US" alt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32" y="4612001"/>
            <a:ext cx="4016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742918" y="3872418"/>
            <a:ext cx="1719263" cy="37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#cognitive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1086744"/>
            <a:ext cx="9144000" cy="29798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5364" name="object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725" y="4870251"/>
            <a:ext cx="1314450" cy="1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3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09" indent="-1607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defTabSz="257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9D07C5D-5469-47CA-9B31-E1A579256559}" type="slidenum">
              <a:rPr lang="en-US" altLang="en-US" sz="788" kern="0">
                <a:solidFill>
                  <a:schemeClr val="bg1"/>
                </a:solidFill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r>
              <a:rPr lang="en-US" altLang="en-US" sz="788" kern="0" dirty="0">
                <a:solidFill>
                  <a:schemeClr val="bg1"/>
                </a:solidFill>
              </a:rPr>
              <a:t>  | A new era of thinking</a:t>
            </a:r>
          </a:p>
        </p:txBody>
      </p:sp>
      <p:pic>
        <p:nvPicPr>
          <p:cNvPr id="15365" name="Picture 8" descr="ibmpos_blac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5161" y="4747915"/>
            <a:ext cx="507206" cy="1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2421731" y="1852911"/>
            <a:ext cx="43005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250" kern="0" dirty="0">
                <a:solidFill>
                  <a:srgbClr val="008ABF"/>
                </a:solidFill>
              </a:rPr>
              <a:t>To outthink challenges, competitors and limits, you must </a:t>
            </a:r>
            <a:r>
              <a:rPr lang="en-US" altLang="en-US" sz="2250" b="1" kern="0" dirty="0">
                <a:solidFill>
                  <a:srgbClr val="008ABF"/>
                </a:solidFill>
              </a:rPr>
              <a:t>conceive of new opportunities </a:t>
            </a:r>
            <a:r>
              <a:rPr lang="en-US" altLang="en-US" sz="2250" kern="0" dirty="0">
                <a:solidFill>
                  <a:srgbClr val="008ABF"/>
                </a:solidFill>
              </a:rPr>
              <a:t>you couldn’t imagine before.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7163" y="4593094"/>
            <a:ext cx="2605504" cy="232821"/>
            <a:chOff x="157163" y="4593094"/>
            <a:chExt cx="2605504" cy="232821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57163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altLang="en-US" sz="9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WatsonIoT</a:t>
              </a:r>
              <a:endParaRPr lang="en-US" alt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043404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#cognitive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1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7163" y="434876"/>
            <a:ext cx="8229600" cy="628650"/>
          </a:xfrm>
        </p:spPr>
        <p:txBody>
          <a:bodyPr/>
          <a:lstStyle/>
          <a:p>
            <a:r>
              <a:rPr altLang="en-US" sz="2250"/>
              <a:t>Your digital intelligence is your competitive advantage</a:t>
            </a:r>
            <a:br>
              <a:rPr altLang="en-US" sz="2250"/>
            </a:br>
            <a:endParaRPr altLang="en-US" sz="2250"/>
          </a:p>
        </p:txBody>
      </p:sp>
      <p:grpSp>
        <p:nvGrpSpPr>
          <p:cNvPr id="17411" name="Group 32"/>
          <p:cNvGrpSpPr>
            <a:grpSpLocks/>
          </p:cNvGrpSpPr>
          <p:nvPr/>
        </p:nvGrpSpPr>
        <p:grpSpPr bwMode="auto">
          <a:xfrm>
            <a:off x="956370" y="1850795"/>
            <a:ext cx="6868716" cy="844518"/>
            <a:chOff x="2207941" y="3307406"/>
            <a:chExt cx="12210586" cy="1502964"/>
          </a:xfrm>
        </p:grpSpPr>
        <p:sp>
          <p:nvSpPr>
            <p:cNvPr id="4" name="TextBox 3"/>
            <p:cNvSpPr txBox="1"/>
            <p:nvPr/>
          </p:nvSpPr>
          <p:spPr>
            <a:xfrm>
              <a:off x="11359259" y="3352010"/>
              <a:ext cx="3059268" cy="145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28575" tIns="28575" rIns="28575" bIns="28575" spcCol="38100" anchor="ctr">
              <a:spAutoFit/>
            </a:bodyPr>
            <a:lstStyle/>
            <a:p>
              <a:pPr defTabSz="3071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7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Helvetica Neue Light"/>
                  <a:cs typeface="Arial"/>
                  <a:sym typeface="Helvetica Neue Light"/>
                </a:rPr>
                <a:t>Data that’s coming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49284" y="3307406"/>
              <a:ext cx="3425310" cy="145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28575" tIns="28575" rIns="28575" bIns="28575" spcCol="38100" anchor="ctr">
              <a:spAutoFit/>
            </a:bodyPr>
            <a:lstStyle/>
            <a:p>
              <a:pPr defTabSz="3071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7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Helvetica Neue Light"/>
                  <a:cs typeface="Arial"/>
                  <a:sym typeface="Helvetica Neue Light"/>
                </a:rPr>
                <a:t>Data outside </a:t>
              </a:r>
              <a:br>
                <a:rPr lang="en-US" sz="247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Helvetica Neue Light"/>
                  <a:cs typeface="Arial"/>
                  <a:sym typeface="Helvetica Neue Light"/>
                </a:rPr>
              </a:br>
              <a:r>
                <a:rPr lang="en-US" sz="247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Helvetica Neue Light"/>
                  <a:cs typeface="Arial"/>
                  <a:sym typeface="Helvetica Neue Light"/>
                </a:rPr>
                <a:t>your firewall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7941" y="3307406"/>
              <a:ext cx="2457224" cy="145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28575" tIns="28575" rIns="28575" bIns="28575" spcCol="38100" anchor="ctr">
              <a:spAutoFit/>
            </a:bodyPr>
            <a:lstStyle/>
            <a:p>
              <a:pPr defTabSz="3071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7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Helvetica Neue Light"/>
                  <a:cs typeface="Arial"/>
                  <a:sym typeface="Helvetica Neue Light"/>
                </a:rPr>
                <a:t>Data you possess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00698" y="3536838"/>
              <a:ext cx="533381" cy="12734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50" b="1" kern="0" dirty="0">
                  <a:solidFill>
                    <a:srgbClr val="006B96"/>
                  </a:solidFill>
                  <a:latin typeface="Arial"/>
                  <a:ea typeface="Helvetica"/>
                  <a:cs typeface="Arial"/>
                  <a:sym typeface="Helvetica"/>
                </a:rPr>
                <a:t>+</a:t>
              </a:r>
              <a:endParaRPr lang="en-US" sz="4050" b="1" kern="0" dirty="0">
                <a:solidFill>
                  <a:srgbClr val="006B96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44704" y="3503463"/>
              <a:ext cx="533381" cy="12734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50" b="1" kern="0" dirty="0">
                  <a:solidFill>
                    <a:srgbClr val="006B96"/>
                  </a:solidFill>
                  <a:latin typeface="Arial"/>
                  <a:ea typeface="Helvetica"/>
                  <a:cs typeface="Arial"/>
                  <a:sym typeface="Helvetica"/>
                </a:rPr>
                <a:t>+</a:t>
              </a:r>
              <a:endParaRPr lang="en-US" sz="4050" b="1" kern="0" dirty="0">
                <a:solidFill>
                  <a:srgbClr val="006B96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412" name="Group 33"/>
          <p:cNvGrpSpPr>
            <a:grpSpLocks/>
          </p:cNvGrpSpPr>
          <p:nvPr/>
        </p:nvGrpSpPr>
        <p:grpSpPr bwMode="auto">
          <a:xfrm>
            <a:off x="8930" y="3092351"/>
            <a:ext cx="9135070" cy="394692"/>
            <a:chOff x="0" y="6065640"/>
            <a:chExt cx="16256000" cy="702605"/>
          </a:xfrm>
        </p:grpSpPr>
        <p:sp>
          <p:nvSpPr>
            <p:cNvPr id="10" name="Rectangle 9"/>
            <p:cNvSpPr/>
            <p:nvPr/>
          </p:nvSpPr>
          <p:spPr>
            <a:xfrm rot="10800000">
              <a:off x="0" y="6065640"/>
              <a:ext cx="16256000" cy="702605"/>
            </a:xfrm>
            <a:prstGeom prst="rect">
              <a:avLst/>
            </a:prstGeom>
            <a:gradFill>
              <a:gsLst>
                <a:gs pos="0">
                  <a:srgbClr val="006B96"/>
                </a:gs>
                <a:gs pos="94000">
                  <a:srgbClr val="00AAEE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ker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7414" name="TextBox 25"/>
            <p:cNvSpPr txBox="1">
              <a:spLocks noChangeArrowheads="1"/>
            </p:cNvSpPr>
            <p:nvPr/>
          </p:nvSpPr>
          <p:spPr bwMode="auto">
            <a:xfrm>
              <a:off x="2002670" y="6173297"/>
              <a:ext cx="3156982" cy="44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13" b="1" kern="0" dirty="0">
                  <a:solidFill>
                    <a:schemeClr val="bg1"/>
                  </a:solidFill>
                </a:rPr>
                <a:t>Structured and active</a:t>
              </a:r>
            </a:p>
          </p:txBody>
        </p:sp>
        <p:sp>
          <p:nvSpPr>
            <p:cNvPr id="17415" name="TextBox 26"/>
            <p:cNvSpPr txBox="1">
              <a:spLocks noChangeArrowheads="1"/>
            </p:cNvSpPr>
            <p:nvPr/>
          </p:nvSpPr>
          <p:spPr bwMode="auto">
            <a:xfrm>
              <a:off x="10337799" y="6173297"/>
              <a:ext cx="3623526" cy="44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13" b="1" kern="0">
                  <a:solidFill>
                    <a:schemeClr val="bg1"/>
                  </a:solidFill>
                </a:rPr>
                <a:t>Unstructured and dark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7163" y="4593094"/>
            <a:ext cx="2605504" cy="232821"/>
            <a:chOff x="157163" y="4593094"/>
            <a:chExt cx="2605504" cy="232821"/>
          </a:xfrm>
        </p:grpSpPr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157163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altLang="en-US" sz="9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WatsonIoT</a:t>
              </a:r>
              <a:endParaRPr lang="en-US" altLang="en-US" sz="9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043404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#cognitive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6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8"/>
          <p:cNvGrpSpPr>
            <a:grpSpLocks noChangeAspect="1"/>
          </p:cNvGrpSpPr>
          <p:nvPr/>
        </p:nvGrpSpPr>
        <p:grpSpPr bwMode="auto">
          <a:xfrm>
            <a:off x="540735" y="801515"/>
            <a:ext cx="8480500" cy="3939404"/>
            <a:chOff x="1020072" y="876300"/>
            <a:chExt cx="7933428" cy="3684533"/>
          </a:xfrm>
        </p:grpSpPr>
        <p:pic>
          <p:nvPicPr>
            <p:cNvPr id="20" name="Picture 7" descr="RevisedDataTrend_NoRed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72" y="876300"/>
              <a:ext cx="6844110" cy="353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 rot="16200000">
              <a:off x="7015808" y="2733627"/>
              <a:ext cx="1623826" cy="14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>
              <a:spAutoFit/>
            </a:bodyPr>
            <a:lstStyle/>
            <a:p>
              <a:pPr algn="ctr" defTabSz="37023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0" algn="l"/>
                  <a:tab pos="370235" algn="l"/>
                  <a:tab pos="740470" algn="l"/>
                  <a:tab pos="1111854" algn="l"/>
                  <a:tab pos="1483239" algn="l"/>
                  <a:tab pos="1853474" algn="l"/>
                  <a:tab pos="2223709" algn="l"/>
                  <a:tab pos="2596243" algn="l"/>
                  <a:tab pos="2966478" algn="l"/>
                  <a:tab pos="3335563" algn="l"/>
                  <a:tab pos="3706947" algn="l"/>
                  <a:tab pos="4078332" algn="l"/>
                  <a:tab pos="4448567" algn="l"/>
                  <a:tab pos="4818802" algn="l"/>
                  <a:tab pos="5190186" algn="l"/>
                  <a:tab pos="5561571" algn="l"/>
                  <a:tab pos="5931806" algn="l"/>
                  <a:tab pos="6302041" algn="l"/>
                  <a:tab pos="6673425" algn="l"/>
                  <a:tab pos="7044810" algn="l"/>
                  <a:tab pos="7415045" algn="l"/>
                </a:tabLst>
                <a:defRPr/>
              </a:pPr>
              <a:r>
                <a:rPr lang="en-US" sz="1050" kern="0" dirty="0">
                  <a:solidFill>
                    <a:srgbClr val="0F1F28"/>
                  </a:solidFill>
                  <a:latin typeface="Arial" charset="0"/>
                  <a:ea typeface="Arial" charset="0"/>
                  <a:cs typeface="Arial" charset="0"/>
                </a:rPr>
                <a:t> World's </a:t>
              </a:r>
              <a:r>
                <a:rPr lang="en-US" sz="1100" kern="0" dirty="0">
                  <a:solidFill>
                    <a:srgbClr val="0F1F28"/>
                  </a:solidFill>
                  <a:latin typeface="Arial" charset="0"/>
                  <a:ea typeface="Arial" charset="0"/>
                  <a:cs typeface="Arial" charset="0"/>
                </a:rPr>
                <a:t>Data</a:t>
              </a:r>
              <a:r>
                <a:rPr lang="en-US" sz="1050" kern="0" dirty="0">
                  <a:solidFill>
                    <a:srgbClr val="0F1F28"/>
                  </a:solidFill>
                  <a:latin typeface="Arial" charset="0"/>
                  <a:ea typeface="Arial" charset="0"/>
                  <a:cs typeface="Arial" charset="0"/>
                </a:rPr>
                <a:t> (Bytes)</a:t>
              </a: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6757090" y="1992976"/>
              <a:ext cx="871614" cy="34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square" lIns="73025" tIns="37973" rIns="73025" bIns="37973" anchor="ctr">
              <a:spAutoFit/>
            </a:bodyPr>
            <a:lstStyle/>
            <a:p>
              <a:pPr algn="r" defTabSz="37023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0" algn="l"/>
                  <a:tab pos="370235" algn="l"/>
                  <a:tab pos="740470" algn="l"/>
                  <a:tab pos="1113005" algn="l"/>
                  <a:tab pos="1483239" algn="l"/>
                  <a:tab pos="1854624" algn="l"/>
                  <a:tab pos="2224859" algn="l"/>
                  <a:tab pos="2597393" algn="l"/>
                  <a:tab pos="2967628" algn="l"/>
                  <a:tab pos="3336713" algn="l"/>
                  <a:tab pos="3709247" algn="l"/>
                  <a:tab pos="4080632" algn="l"/>
                  <a:tab pos="4450867" algn="l"/>
                  <a:tab pos="4821101" algn="l"/>
                  <a:tab pos="5192486" algn="l"/>
                  <a:tab pos="5563871" algn="l"/>
                  <a:tab pos="5935255" algn="l"/>
                  <a:tab pos="6305489" algn="l"/>
                  <a:tab pos="6676874" algn="l"/>
                  <a:tab pos="7048259" algn="l"/>
                  <a:tab pos="7419644" algn="l"/>
                </a:tabLst>
                <a:defRPr/>
              </a:pPr>
              <a:r>
                <a:rPr lang="en-US" sz="10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Neue for IBM"/>
                  <a:ea typeface="Arial" charset="0"/>
                  <a:cs typeface="Arial" charset="0"/>
                </a:rPr>
                <a:t>Sensors </a:t>
              </a:r>
              <a:br>
                <a:rPr lang="en-US" sz="10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Neue for IBM"/>
                  <a:ea typeface="Arial" charset="0"/>
                  <a:cs typeface="Arial" charset="0"/>
                </a:rPr>
              </a:br>
              <a:r>
                <a:rPr lang="en-US" sz="10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Neue for IBM"/>
                  <a:ea typeface="Arial" charset="0"/>
                  <a:cs typeface="Arial" charset="0"/>
                </a:rPr>
                <a:t>and devices</a:t>
              </a: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7123835" y="3531188"/>
              <a:ext cx="504869" cy="20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73025" tIns="37973" rIns="73025" bIns="37973" anchor="ctr">
              <a:spAutoFit/>
            </a:bodyPr>
            <a:lstStyle/>
            <a:p>
              <a:pPr algn="r" defTabSz="37023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0" algn="l"/>
                  <a:tab pos="370235" algn="l"/>
                  <a:tab pos="740470" algn="l"/>
                  <a:tab pos="1113005" algn="l"/>
                  <a:tab pos="1483239" algn="l"/>
                  <a:tab pos="1854624" algn="l"/>
                  <a:tab pos="2224859" algn="l"/>
                  <a:tab pos="2597393" algn="l"/>
                  <a:tab pos="2967628" algn="l"/>
                  <a:tab pos="3336713" algn="l"/>
                  <a:tab pos="3709247" algn="l"/>
                  <a:tab pos="4080632" algn="l"/>
                  <a:tab pos="4450867" algn="l"/>
                  <a:tab pos="4821101" algn="l"/>
                  <a:tab pos="5192486" algn="l"/>
                  <a:tab pos="5563871" algn="l"/>
                  <a:tab pos="5935255" algn="l"/>
                  <a:tab pos="6305489" algn="l"/>
                  <a:tab pos="6676874" algn="l"/>
                  <a:tab pos="7048259" algn="l"/>
                  <a:tab pos="7419644" algn="l"/>
                </a:tabLst>
                <a:defRPr/>
              </a:pPr>
              <a:r>
                <a:rPr lang="en-US" sz="10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Neue for IBM"/>
                  <a:ea typeface="Arial" charset="0"/>
                  <a:cs typeface="Arial" charset="0"/>
                </a:rPr>
                <a:t>VoIP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6793606" y="3958425"/>
              <a:ext cx="835098" cy="34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73025" tIns="37973" rIns="73025" bIns="37973" anchor="ctr">
              <a:spAutoFit/>
            </a:bodyPr>
            <a:lstStyle/>
            <a:p>
              <a:pPr algn="r" defTabSz="37023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0" algn="l"/>
                  <a:tab pos="370235" algn="l"/>
                  <a:tab pos="740470" algn="l"/>
                  <a:tab pos="1113005" algn="l"/>
                  <a:tab pos="1483239" algn="l"/>
                  <a:tab pos="1854624" algn="l"/>
                  <a:tab pos="2224859" algn="l"/>
                  <a:tab pos="2597393" algn="l"/>
                  <a:tab pos="2967628" algn="l"/>
                  <a:tab pos="3336713" algn="l"/>
                  <a:tab pos="3709247" algn="l"/>
                  <a:tab pos="4080632" algn="l"/>
                  <a:tab pos="4450867" algn="l"/>
                  <a:tab pos="4821101" algn="l"/>
                  <a:tab pos="5192486" algn="l"/>
                  <a:tab pos="5563871" algn="l"/>
                  <a:tab pos="5935255" algn="l"/>
                  <a:tab pos="6305489" algn="l"/>
                  <a:tab pos="6676874" algn="l"/>
                  <a:tab pos="7048259" algn="l"/>
                  <a:tab pos="7419644" algn="l"/>
                </a:tabLst>
                <a:defRPr/>
              </a:pPr>
              <a:r>
                <a:rPr lang="en-US" sz="10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Neue for IBM"/>
                  <a:ea typeface="Arial" charset="0"/>
                  <a:cs typeface="Arial" charset="0"/>
                </a:rPr>
                <a:t>Enterprise data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914266" y="2895716"/>
              <a:ext cx="714437" cy="34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73025" tIns="37973" rIns="73025" bIns="37973" anchor="ctr">
              <a:spAutoFit/>
            </a:bodyPr>
            <a:lstStyle/>
            <a:p>
              <a:pPr algn="r" defTabSz="370235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0" algn="l"/>
                  <a:tab pos="370235" algn="l"/>
                  <a:tab pos="740470" algn="l"/>
                  <a:tab pos="1113005" algn="l"/>
                  <a:tab pos="1483239" algn="l"/>
                  <a:tab pos="1854624" algn="l"/>
                  <a:tab pos="2224859" algn="l"/>
                  <a:tab pos="2597393" algn="l"/>
                  <a:tab pos="2967628" algn="l"/>
                  <a:tab pos="3336713" algn="l"/>
                  <a:tab pos="3709247" algn="l"/>
                  <a:tab pos="4080632" algn="l"/>
                  <a:tab pos="4450867" algn="l"/>
                  <a:tab pos="4821101" algn="l"/>
                  <a:tab pos="5192486" algn="l"/>
                  <a:tab pos="5563871" algn="l"/>
                  <a:tab pos="5935255" algn="l"/>
                  <a:tab pos="6305489" algn="l"/>
                  <a:tab pos="6676874" algn="l"/>
                  <a:tab pos="7048259" algn="l"/>
                  <a:tab pos="7419644" algn="l"/>
                </a:tabLst>
                <a:defRPr/>
              </a:pPr>
              <a:r>
                <a:rPr lang="en-US" sz="10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Neue for IBM"/>
                  <a:ea typeface="Arial" charset="0"/>
                  <a:cs typeface="Arial" charset="0"/>
                </a:rPr>
                <a:t>Social media</a:t>
              </a: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7719831" y="876343"/>
              <a:ext cx="726659" cy="18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69888">
                <a:tabLst>
                  <a:tab pos="0" algn="l"/>
                  <a:tab pos="369888" algn="l"/>
                  <a:tab pos="739775" algn="l"/>
                  <a:tab pos="1111250" algn="l"/>
                  <a:tab pos="1482725" algn="l"/>
                  <a:tab pos="1852613" algn="l"/>
                  <a:tab pos="2222500" algn="l"/>
                  <a:tab pos="2595563" algn="l"/>
                  <a:tab pos="2965450" algn="l"/>
                  <a:tab pos="3335338" algn="l"/>
                  <a:tab pos="3706813" algn="l"/>
                  <a:tab pos="4078288" algn="l"/>
                  <a:tab pos="4448175" algn="l"/>
                  <a:tab pos="4818063" algn="l"/>
                  <a:tab pos="5189538" algn="l"/>
                  <a:tab pos="5561013" algn="l"/>
                  <a:tab pos="5930900" algn="l"/>
                  <a:tab pos="6300788" algn="l"/>
                  <a:tab pos="6672263" algn="l"/>
                  <a:tab pos="7043738" algn="l"/>
                  <a:tab pos="741521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369888">
                <a:tabLst>
                  <a:tab pos="0" algn="l"/>
                  <a:tab pos="369888" algn="l"/>
                  <a:tab pos="739775" algn="l"/>
                  <a:tab pos="1111250" algn="l"/>
                  <a:tab pos="1482725" algn="l"/>
                  <a:tab pos="1852613" algn="l"/>
                  <a:tab pos="2222500" algn="l"/>
                  <a:tab pos="2595563" algn="l"/>
                  <a:tab pos="2965450" algn="l"/>
                  <a:tab pos="3335338" algn="l"/>
                  <a:tab pos="3706813" algn="l"/>
                  <a:tab pos="4078288" algn="l"/>
                  <a:tab pos="4448175" algn="l"/>
                  <a:tab pos="4818063" algn="l"/>
                  <a:tab pos="5189538" algn="l"/>
                  <a:tab pos="5561013" algn="l"/>
                  <a:tab pos="5930900" algn="l"/>
                  <a:tab pos="6300788" algn="l"/>
                  <a:tab pos="6672263" algn="l"/>
                  <a:tab pos="7043738" algn="l"/>
                  <a:tab pos="741521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369888">
                <a:tabLst>
                  <a:tab pos="0" algn="l"/>
                  <a:tab pos="369888" algn="l"/>
                  <a:tab pos="739775" algn="l"/>
                  <a:tab pos="1111250" algn="l"/>
                  <a:tab pos="1482725" algn="l"/>
                  <a:tab pos="1852613" algn="l"/>
                  <a:tab pos="2222500" algn="l"/>
                  <a:tab pos="2595563" algn="l"/>
                  <a:tab pos="2965450" algn="l"/>
                  <a:tab pos="3335338" algn="l"/>
                  <a:tab pos="3706813" algn="l"/>
                  <a:tab pos="4078288" algn="l"/>
                  <a:tab pos="4448175" algn="l"/>
                  <a:tab pos="4818063" algn="l"/>
                  <a:tab pos="5189538" algn="l"/>
                  <a:tab pos="5561013" algn="l"/>
                  <a:tab pos="5930900" algn="l"/>
                  <a:tab pos="6300788" algn="l"/>
                  <a:tab pos="6672263" algn="l"/>
                  <a:tab pos="7043738" algn="l"/>
                  <a:tab pos="741521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369888">
                <a:tabLst>
                  <a:tab pos="0" algn="l"/>
                  <a:tab pos="369888" algn="l"/>
                  <a:tab pos="739775" algn="l"/>
                  <a:tab pos="1111250" algn="l"/>
                  <a:tab pos="1482725" algn="l"/>
                  <a:tab pos="1852613" algn="l"/>
                  <a:tab pos="2222500" algn="l"/>
                  <a:tab pos="2595563" algn="l"/>
                  <a:tab pos="2965450" algn="l"/>
                  <a:tab pos="3335338" algn="l"/>
                  <a:tab pos="3706813" algn="l"/>
                  <a:tab pos="4078288" algn="l"/>
                  <a:tab pos="4448175" algn="l"/>
                  <a:tab pos="4818063" algn="l"/>
                  <a:tab pos="5189538" algn="l"/>
                  <a:tab pos="5561013" algn="l"/>
                  <a:tab pos="5930900" algn="l"/>
                  <a:tab pos="6300788" algn="l"/>
                  <a:tab pos="6672263" algn="l"/>
                  <a:tab pos="7043738" algn="l"/>
                  <a:tab pos="741521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369888">
                <a:tabLst>
                  <a:tab pos="0" algn="l"/>
                  <a:tab pos="369888" algn="l"/>
                  <a:tab pos="739775" algn="l"/>
                  <a:tab pos="1111250" algn="l"/>
                  <a:tab pos="1482725" algn="l"/>
                  <a:tab pos="1852613" algn="l"/>
                  <a:tab pos="2222500" algn="l"/>
                  <a:tab pos="2595563" algn="l"/>
                  <a:tab pos="2965450" algn="l"/>
                  <a:tab pos="3335338" algn="l"/>
                  <a:tab pos="3706813" algn="l"/>
                  <a:tab pos="4078288" algn="l"/>
                  <a:tab pos="4448175" algn="l"/>
                  <a:tab pos="4818063" algn="l"/>
                  <a:tab pos="5189538" algn="l"/>
                  <a:tab pos="5561013" algn="l"/>
                  <a:tab pos="5930900" algn="l"/>
                  <a:tab pos="6300788" algn="l"/>
                  <a:tab pos="6672263" algn="l"/>
                  <a:tab pos="7043738" algn="l"/>
                  <a:tab pos="741521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69888" algn="l"/>
                  <a:tab pos="739775" algn="l"/>
                  <a:tab pos="1111250" algn="l"/>
                  <a:tab pos="1482725" algn="l"/>
                  <a:tab pos="1852613" algn="l"/>
                  <a:tab pos="2222500" algn="l"/>
                  <a:tab pos="2595563" algn="l"/>
                  <a:tab pos="2965450" algn="l"/>
                  <a:tab pos="3335338" algn="l"/>
                  <a:tab pos="3706813" algn="l"/>
                  <a:tab pos="4078288" algn="l"/>
                  <a:tab pos="4448175" algn="l"/>
                  <a:tab pos="4818063" algn="l"/>
                  <a:tab pos="5189538" algn="l"/>
                  <a:tab pos="5561013" algn="l"/>
                  <a:tab pos="5930900" algn="l"/>
                  <a:tab pos="6300788" algn="l"/>
                  <a:tab pos="6672263" algn="l"/>
                  <a:tab pos="7043738" algn="l"/>
                  <a:tab pos="741521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69888" algn="l"/>
                  <a:tab pos="739775" algn="l"/>
                  <a:tab pos="1111250" algn="l"/>
                  <a:tab pos="1482725" algn="l"/>
                  <a:tab pos="1852613" algn="l"/>
                  <a:tab pos="2222500" algn="l"/>
                  <a:tab pos="2595563" algn="l"/>
                  <a:tab pos="2965450" algn="l"/>
                  <a:tab pos="3335338" algn="l"/>
                  <a:tab pos="3706813" algn="l"/>
                  <a:tab pos="4078288" algn="l"/>
                  <a:tab pos="4448175" algn="l"/>
                  <a:tab pos="4818063" algn="l"/>
                  <a:tab pos="5189538" algn="l"/>
                  <a:tab pos="5561013" algn="l"/>
                  <a:tab pos="5930900" algn="l"/>
                  <a:tab pos="6300788" algn="l"/>
                  <a:tab pos="6672263" algn="l"/>
                  <a:tab pos="7043738" algn="l"/>
                  <a:tab pos="741521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69888" algn="l"/>
                  <a:tab pos="739775" algn="l"/>
                  <a:tab pos="1111250" algn="l"/>
                  <a:tab pos="1482725" algn="l"/>
                  <a:tab pos="1852613" algn="l"/>
                  <a:tab pos="2222500" algn="l"/>
                  <a:tab pos="2595563" algn="l"/>
                  <a:tab pos="2965450" algn="l"/>
                  <a:tab pos="3335338" algn="l"/>
                  <a:tab pos="3706813" algn="l"/>
                  <a:tab pos="4078288" algn="l"/>
                  <a:tab pos="4448175" algn="l"/>
                  <a:tab pos="4818063" algn="l"/>
                  <a:tab pos="5189538" algn="l"/>
                  <a:tab pos="5561013" algn="l"/>
                  <a:tab pos="5930900" algn="l"/>
                  <a:tab pos="6300788" algn="l"/>
                  <a:tab pos="6672263" algn="l"/>
                  <a:tab pos="7043738" algn="l"/>
                  <a:tab pos="741521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69888" algn="l"/>
                  <a:tab pos="739775" algn="l"/>
                  <a:tab pos="1111250" algn="l"/>
                  <a:tab pos="1482725" algn="l"/>
                  <a:tab pos="1852613" algn="l"/>
                  <a:tab pos="2222500" algn="l"/>
                  <a:tab pos="2595563" algn="l"/>
                  <a:tab pos="2965450" algn="l"/>
                  <a:tab pos="3335338" algn="l"/>
                  <a:tab pos="3706813" algn="l"/>
                  <a:tab pos="4078288" algn="l"/>
                  <a:tab pos="4448175" algn="l"/>
                  <a:tab pos="4818063" algn="l"/>
                  <a:tab pos="5189538" algn="l"/>
                  <a:tab pos="5561013" algn="l"/>
                  <a:tab pos="5930900" algn="l"/>
                  <a:tab pos="6300788" algn="l"/>
                  <a:tab pos="6672263" algn="l"/>
                  <a:tab pos="7043738" algn="l"/>
                  <a:tab pos="741521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369879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0" algn="l"/>
                  <a:tab pos="369879" algn="l"/>
                  <a:tab pos="739757" algn="l"/>
                  <a:tab pos="1111223" algn="l"/>
                  <a:tab pos="1482688" algn="l"/>
                  <a:tab pos="1852567" algn="l"/>
                  <a:tab pos="2222444" algn="l"/>
                  <a:tab pos="2595498" algn="l"/>
                  <a:tab pos="2965376" algn="l"/>
                  <a:tab pos="3335255" algn="l"/>
                  <a:tab pos="3706721" algn="l"/>
                  <a:tab pos="4078186" algn="l"/>
                  <a:tab pos="4448064" algn="l"/>
                  <a:tab pos="4817942" algn="l"/>
                  <a:tab pos="5189408" algn="l"/>
                  <a:tab pos="5560874" algn="l"/>
                  <a:tab pos="5930752" algn="l"/>
                  <a:tab pos="6300631" algn="l"/>
                  <a:tab pos="6672096" algn="l"/>
                  <a:tab pos="7043562" algn="l"/>
                  <a:tab pos="7415027" algn="l"/>
                </a:tabLst>
                <a:defRPr/>
              </a:pPr>
              <a:r>
                <a:rPr lang="en-US" altLang="en-US" sz="1400" b="1" kern="0" dirty="0">
                  <a:solidFill>
                    <a:srgbClr val="0F1F28"/>
                  </a:solidFill>
                </a:rPr>
                <a:t>10</a:t>
              </a:r>
              <a:r>
                <a:rPr lang="en-US" altLang="en-US" sz="1400" b="1" kern="0" baseline="30000" dirty="0">
                  <a:solidFill>
                    <a:srgbClr val="0F1F28"/>
                  </a:solidFill>
                </a:rPr>
                <a:t>23</a:t>
              </a:r>
            </a:p>
          </p:txBody>
        </p:sp>
        <p:sp>
          <p:nvSpPr>
            <p:cNvPr id="27" name="TextBox 143"/>
            <p:cNvSpPr txBox="1">
              <a:spLocks noChangeArrowheads="1"/>
            </p:cNvSpPr>
            <p:nvPr/>
          </p:nvSpPr>
          <p:spPr bwMode="auto">
            <a:xfrm>
              <a:off x="7672222" y="1027521"/>
              <a:ext cx="1281278" cy="51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000" kern="0" dirty="0">
                  <a:solidFill>
                    <a:srgbClr val="0F1F28"/>
                  </a:solidFill>
                  <a:latin typeface="HelvNeue for IBM"/>
                </a:rPr>
                <a:t>(The number </a:t>
              </a:r>
              <a:br>
                <a:rPr lang="en-US" altLang="en-US" sz="1000" kern="0" dirty="0">
                  <a:solidFill>
                    <a:srgbClr val="0F1F28"/>
                  </a:solidFill>
                  <a:latin typeface="HelvNeue for IBM"/>
                </a:rPr>
              </a:br>
              <a:r>
                <a:rPr lang="en-US" altLang="en-US" sz="1000" kern="0" dirty="0">
                  <a:solidFill>
                    <a:srgbClr val="0F1F28"/>
                  </a:solidFill>
                  <a:latin typeface="HelvNeue for IBM"/>
                </a:rPr>
                <a:t>of stars in the universe</a:t>
              </a:r>
              <a:r>
                <a:rPr lang="en-US" altLang="en-US" sz="1000" kern="0" dirty="0">
                  <a:solidFill>
                    <a:srgbClr val="0F1F28"/>
                  </a:solidFill>
                </a:rPr>
                <a:t>)</a:t>
              </a: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1273572" y="4359607"/>
              <a:ext cx="377822" cy="20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985" tIns="37952" rIns="72985" bIns="37952">
              <a:spAutoFit/>
            </a:bodyPr>
            <a:lstStyle>
              <a:lvl1pPr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369879" eaLnBrk="1" fontAlgn="auto" hangingPunct="1">
                <a:spcBef>
                  <a:spcPts val="700"/>
                </a:spcBef>
                <a:spcAft>
                  <a:spcPts val="0"/>
                </a:spcAft>
                <a:buSzPct val="100000"/>
                <a:tabLst>
                  <a:tab pos="0" algn="l"/>
                  <a:tab pos="739757" algn="l"/>
                  <a:tab pos="1482688" algn="l"/>
                  <a:tab pos="2222444" algn="l"/>
                  <a:tab pos="2965376" algn="l"/>
                  <a:tab pos="3706721" algn="l"/>
                  <a:tab pos="4448064" algn="l"/>
                  <a:tab pos="5189408" algn="l"/>
                  <a:tab pos="5930752" algn="l"/>
                  <a:tab pos="6672096" algn="l"/>
                  <a:tab pos="7415027" algn="l"/>
                  <a:tab pos="8156371" algn="l"/>
                  <a:tab pos="8526250" algn="l"/>
                </a:tabLst>
                <a:defRPr/>
              </a:pPr>
              <a:r>
                <a:rPr lang="en-US" altLang="en-US" sz="900" kern="0" dirty="0">
                  <a:solidFill>
                    <a:srgbClr val="0F1F28"/>
                  </a:solidFill>
                  <a:latin typeface="HelvNeue for IBM"/>
                </a:rPr>
                <a:t>2010</a:t>
              </a: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7218605" y="4359607"/>
              <a:ext cx="377822" cy="20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985" tIns="37952" rIns="72985" bIns="37952">
              <a:spAutoFit/>
            </a:bodyPr>
            <a:lstStyle>
              <a:lvl1pPr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369888"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3698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739775" algn="l"/>
                  <a:tab pos="1482725" algn="l"/>
                  <a:tab pos="2222500" algn="l"/>
                  <a:tab pos="2965450" algn="l"/>
                  <a:tab pos="3706813" algn="l"/>
                  <a:tab pos="4448175" algn="l"/>
                  <a:tab pos="5189538" algn="l"/>
                  <a:tab pos="5930900" algn="l"/>
                  <a:tab pos="6672263" algn="l"/>
                  <a:tab pos="7415213" algn="l"/>
                  <a:tab pos="8156575" algn="l"/>
                  <a:tab pos="85264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369879" eaLnBrk="1" fontAlgn="auto" hangingPunct="1">
                <a:spcBef>
                  <a:spcPts val="700"/>
                </a:spcBef>
                <a:spcAft>
                  <a:spcPts val="0"/>
                </a:spcAft>
                <a:buSzPct val="100000"/>
                <a:tabLst>
                  <a:tab pos="0" algn="l"/>
                  <a:tab pos="739757" algn="l"/>
                  <a:tab pos="1482688" algn="l"/>
                  <a:tab pos="2222444" algn="l"/>
                  <a:tab pos="2965376" algn="l"/>
                  <a:tab pos="3706721" algn="l"/>
                  <a:tab pos="4448064" algn="l"/>
                  <a:tab pos="5189408" algn="l"/>
                  <a:tab pos="5930752" algn="l"/>
                  <a:tab pos="6672096" algn="l"/>
                  <a:tab pos="7415027" algn="l"/>
                  <a:tab pos="8156371" algn="l"/>
                  <a:tab pos="8526250" algn="l"/>
                </a:tabLst>
                <a:defRPr/>
              </a:pPr>
              <a:r>
                <a:rPr lang="en-US" altLang="en-US" sz="900" kern="0" dirty="0">
                  <a:solidFill>
                    <a:srgbClr val="0F1F28"/>
                  </a:solidFill>
                  <a:latin typeface="HelvNeue for IBM"/>
                </a:rPr>
                <a:t>2015</a:t>
              </a:r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7163" y="434876"/>
            <a:ext cx="5475993" cy="628650"/>
          </a:xfrm>
        </p:spPr>
        <p:txBody>
          <a:bodyPr/>
          <a:lstStyle/>
          <a:p>
            <a:r>
              <a:rPr lang="en-US" altLang="en-US" sz="2250" dirty="0">
                <a:latin typeface="HelvNeue for IBM"/>
              </a:rPr>
              <a:t>The Internet of Things is becoming the world’s largest data source</a:t>
            </a:r>
            <a:endParaRPr altLang="en-US" sz="2250" dirty="0">
              <a:latin typeface="HelvNeue for IB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6819" y="4755803"/>
            <a:ext cx="2605504" cy="244682"/>
            <a:chOff x="157163" y="4593094"/>
            <a:chExt cx="2605504" cy="244681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157163" y="4593094"/>
              <a:ext cx="1719263" cy="244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914378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900" kern="0" dirty="0">
                  <a:solidFill>
                    <a:srgbClr val="1F497D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altLang="en-US" sz="900" kern="0" dirty="0" err="1">
                  <a:solidFill>
                    <a:srgbClr val="1F497D"/>
                  </a:solidFill>
                  <a:latin typeface="Arial" charset="0"/>
                  <a:ea typeface="Arial" charset="0"/>
                  <a:cs typeface="Arial" charset="0"/>
                </a:rPr>
                <a:t>WatsonIoT</a:t>
              </a:r>
              <a:endParaRPr lang="en-US" altLang="en-US" sz="900" kern="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043404" y="4593094"/>
              <a:ext cx="1719263" cy="244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914378"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900" kern="0" dirty="0">
                  <a:solidFill>
                    <a:srgbClr val="1F497D"/>
                  </a:solidFill>
                  <a:latin typeface="HelvNeue for IBM"/>
                  <a:ea typeface="Arial" charset="0"/>
                  <a:cs typeface="Arial" charset="0"/>
                </a:rPr>
                <a:t>#cognitive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9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de-DE" altLang="ko-KR">
                <a:solidFill>
                  <a:srgbClr val="464646"/>
                </a:solidFill>
                <a:latin typeface="Arial" charset="0"/>
                <a:cs typeface="Arial" charset="0"/>
              </a:rPr>
              <a:t>Watson IoT / Presentation Title / Date</a:t>
            </a:r>
            <a:endParaRPr lang="en-US" altLang="ko-KR">
              <a:solidFill>
                <a:srgbClr val="464646"/>
              </a:solidFill>
              <a:latin typeface="Arial" charset="0"/>
              <a:ea typeface="굴림" charset="-127"/>
              <a:cs typeface="Arial" charset="0"/>
            </a:endParaRPr>
          </a:p>
        </p:txBody>
      </p:sp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41B580E-FACC-BB47-9201-93B1E82465D6}" type="slidenum">
              <a:rPr lang="en-US" altLang="ko-KR">
                <a:solidFill>
                  <a:srgbClr val="464646"/>
                </a:solidFill>
                <a:latin typeface="Arial" charset="0"/>
                <a:ea typeface="굴림" charset="-127"/>
                <a:cs typeface="Arial" charset="0"/>
              </a:rPr>
              <a:pPr/>
              <a:t>5</a:t>
            </a:fld>
            <a:endParaRPr lang="en-US" altLang="ko-KR">
              <a:solidFill>
                <a:srgbClr val="464646"/>
              </a:solidFill>
              <a:latin typeface="Arial" charset="0"/>
              <a:ea typeface="굴림" charset="-127"/>
              <a:cs typeface="Arial" charset="0"/>
            </a:endParaRPr>
          </a:p>
        </p:txBody>
      </p:sp>
      <p:pic>
        <p:nvPicPr>
          <p:cNvPr id="7577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 bwMode="auto">
          <a:xfrm>
            <a:off x="1406129" y="2183606"/>
            <a:ext cx="6326981" cy="9144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178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The Internet of Things: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Digitizing the physical world</a:t>
            </a:r>
          </a:p>
        </p:txBody>
      </p:sp>
    </p:spTree>
    <p:extLst>
      <p:ext uri="{BB962C8B-B14F-4D97-AF65-F5344CB8AC3E}">
        <p14:creationId xmlns:p14="http://schemas.microsoft.com/office/powerpoint/2010/main" val="11318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7163" y="434876"/>
            <a:ext cx="8229600" cy="628650"/>
          </a:xfrm>
        </p:spPr>
        <p:txBody>
          <a:bodyPr/>
          <a:lstStyle/>
          <a:p>
            <a:r>
              <a:rPr lang="en-US" altLang="en-US" sz="2250" dirty="0" smtClean="0"/>
              <a:t>Digital business is giving way to cognitive </a:t>
            </a:r>
            <a:endParaRPr altLang="en-US" sz="2250" dirty="0"/>
          </a:p>
        </p:txBody>
      </p:sp>
      <p:sp>
        <p:nvSpPr>
          <p:cNvPr id="10" name="Rectangle 9"/>
          <p:cNvSpPr/>
          <p:nvPr/>
        </p:nvSpPr>
        <p:spPr bwMode="auto">
          <a:xfrm rot="10800000">
            <a:off x="8930" y="3774228"/>
            <a:ext cx="9135070" cy="584417"/>
          </a:xfrm>
          <a:prstGeom prst="rect">
            <a:avLst/>
          </a:prstGeom>
          <a:gradFill>
            <a:gsLst>
              <a:gs pos="0">
                <a:srgbClr val="006B96"/>
              </a:gs>
              <a:gs pos="94000">
                <a:srgbClr val="00AAEE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7415" name="TextBox 26"/>
          <p:cNvSpPr txBox="1">
            <a:spLocks noChangeArrowheads="1"/>
          </p:cNvSpPr>
          <p:nvPr/>
        </p:nvSpPr>
        <p:spPr bwMode="auto">
          <a:xfrm>
            <a:off x="1294448" y="3918976"/>
            <a:ext cx="195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b="1" kern="0" dirty="0">
                <a:solidFill>
                  <a:schemeClr val="bg1"/>
                </a:solidFill>
              </a:rPr>
              <a:t>A cognitive </a:t>
            </a:r>
            <a:r>
              <a:rPr lang="en-US" altLang="en-US" sz="1200" b="1" kern="0" dirty="0" smtClean="0">
                <a:solidFill>
                  <a:schemeClr val="bg1"/>
                </a:solidFill>
              </a:rPr>
              <a:t>business:</a:t>
            </a:r>
            <a:endParaRPr lang="en-US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 rot="10800000">
            <a:off x="8930" y="1880585"/>
            <a:ext cx="8952190" cy="394691"/>
          </a:xfrm>
          <a:prstGeom prst="rect">
            <a:avLst/>
          </a:prstGeom>
          <a:gradFill>
            <a:gsLst>
              <a:gs pos="0">
                <a:srgbClr val="006B96"/>
              </a:gs>
              <a:gs pos="94000">
                <a:srgbClr val="00AAEE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" name="Triangle 1"/>
          <p:cNvSpPr/>
          <p:nvPr/>
        </p:nvSpPr>
        <p:spPr>
          <a:xfrm rot="5400000">
            <a:off x="8618220" y="1983953"/>
            <a:ext cx="822960" cy="228600"/>
          </a:xfrm>
          <a:prstGeom prst="triangle">
            <a:avLst/>
          </a:prstGeom>
          <a:solidFill>
            <a:srgbClr val="006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2888" y="1302591"/>
            <a:ext cx="1554480" cy="20116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91428" tIns="137160" rIns="91428" bIns="45714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Organizations are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becoming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F98A27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digital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98A27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51038" y="1302591"/>
            <a:ext cx="1554480" cy="20116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91428" tIns="137160" rIns="91428" bIns="45714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Digital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is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98A27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foundation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 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not the destination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6863" y="1302591"/>
            <a:ext cx="1554480" cy="20116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91428" tIns="137160" rIns="91428" bIns="45714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Leaders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98A27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understand data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F98A27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– </a:t>
            </a:r>
            <a:b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</a:b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and turn it into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98A27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something new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98A27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5013" y="1302591"/>
            <a:ext cx="1554480" cy="20116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91428" tIns="137160" rIns="91428" bIns="45714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IBM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helps organizations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in this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98A27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transformation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2838" y="1296241"/>
            <a:ext cx="1554480" cy="20116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lIns="91428" tIns="137160" rIns="91428" bIns="45714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98A27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Cognitive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98A27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is the game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changer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86" y="2605246"/>
            <a:ext cx="45720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507" y="2580688"/>
            <a:ext cx="347472" cy="5063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802" y="2582386"/>
            <a:ext cx="502920" cy="5029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726" y="2569797"/>
            <a:ext cx="566928" cy="5280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845" y="2559526"/>
            <a:ext cx="548640" cy="548640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84603" y="3837164"/>
            <a:ext cx="5127443" cy="4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is-IS" altLang="en-US" sz="1013" b="1" kern="0" dirty="0" smtClean="0">
                <a:solidFill>
                  <a:schemeClr val="bg1"/>
                </a:solidFill>
              </a:rPr>
              <a:t>... </a:t>
            </a:r>
            <a:r>
              <a:rPr lang="en-US" altLang="en-US" sz="1013" b="1" kern="0" dirty="0" smtClean="0">
                <a:solidFill>
                  <a:schemeClr val="bg1"/>
                </a:solidFill>
              </a:rPr>
              <a:t>creates </a:t>
            </a:r>
            <a:r>
              <a:rPr lang="en-US" altLang="en-US" sz="1013" b="1" kern="0" dirty="0">
                <a:solidFill>
                  <a:schemeClr val="bg1"/>
                </a:solidFill>
              </a:rPr>
              <a:t>knowledge from data to expand </a:t>
            </a:r>
            <a:r>
              <a:rPr lang="en-US" altLang="en-US" sz="1013" b="1" kern="0" dirty="0" smtClean="0">
                <a:solidFill>
                  <a:schemeClr val="bg1"/>
                </a:solidFill>
              </a:rPr>
              <a:t>expertise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is-IS" altLang="en-US" sz="1013" b="1" kern="0" dirty="0" smtClean="0">
                <a:solidFill>
                  <a:schemeClr val="bg1"/>
                </a:solidFill>
              </a:rPr>
              <a:t>... </a:t>
            </a:r>
            <a:r>
              <a:rPr lang="en-US" altLang="en-US" sz="1013" b="1" kern="0" dirty="0" smtClean="0">
                <a:solidFill>
                  <a:schemeClr val="bg1"/>
                </a:solidFill>
              </a:rPr>
              <a:t>continually learns </a:t>
            </a:r>
            <a:r>
              <a:rPr lang="en-US" altLang="en-US" sz="1013" b="1" kern="0" dirty="0">
                <a:solidFill>
                  <a:schemeClr val="bg1"/>
                </a:solidFill>
              </a:rPr>
              <a:t>and </a:t>
            </a:r>
            <a:r>
              <a:rPr lang="en-US" altLang="en-US" sz="1013" b="1" kern="0" dirty="0" smtClean="0">
                <a:solidFill>
                  <a:schemeClr val="bg1"/>
                </a:solidFill>
              </a:rPr>
              <a:t>adapts to </a:t>
            </a:r>
            <a:r>
              <a:rPr lang="en-US" altLang="en-US" sz="1013" b="1" kern="0" dirty="0">
                <a:solidFill>
                  <a:schemeClr val="bg1"/>
                </a:solidFill>
              </a:rPr>
              <a:t>outthink the needs of the </a:t>
            </a:r>
            <a:r>
              <a:rPr lang="en-US" altLang="en-US" sz="1013" b="1" kern="0" dirty="0" smtClean="0">
                <a:solidFill>
                  <a:schemeClr val="bg1"/>
                </a:solidFill>
              </a:rPr>
              <a:t>marketplace</a:t>
            </a:r>
            <a:endParaRPr lang="en-US" altLang="en-US" sz="1013" b="1" kern="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7163" y="4593094"/>
            <a:ext cx="2605504" cy="232821"/>
            <a:chOff x="157163" y="4593094"/>
            <a:chExt cx="2605504" cy="232821"/>
          </a:xfrm>
        </p:grpSpPr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57163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altLang="en-US" sz="9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WatsonIoT</a:t>
              </a:r>
              <a:endParaRPr lang="en-US" altLang="en-US" sz="9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1043404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#cognitive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35290"/>
            <a:ext cx="2999232" cy="168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166" y="1535290"/>
            <a:ext cx="2999232" cy="1689567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622" y="1535290"/>
            <a:ext cx="2999232" cy="168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7163" y="434876"/>
            <a:ext cx="8749770" cy="628650"/>
          </a:xfrm>
        </p:spPr>
        <p:txBody>
          <a:bodyPr/>
          <a:lstStyle/>
          <a:p>
            <a:r>
              <a:rPr lang="en-US" altLang="en-US" sz="2250" dirty="0">
                <a:latin typeface="HelvNeue for IBM"/>
              </a:rPr>
              <a:t>IoT helps organizations in three areas</a:t>
            </a:r>
            <a:endParaRPr altLang="en-US" sz="2250" dirty="0">
              <a:latin typeface="HelvNeue for IBM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810981" y="3222359"/>
            <a:ext cx="1570975" cy="6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marR="0" indent="-13716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6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sz="1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2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Neue for IBM"/>
              </a:rPr>
              <a:t>Operations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3520540" y="3222358"/>
            <a:ext cx="2150321" cy="6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marR="0" indent="-13716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6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sz="1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2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Neue for IBM"/>
              </a:rPr>
              <a:t>Marketing and sales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6809445" y="3222358"/>
            <a:ext cx="1570975" cy="6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marR="0" indent="-13716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6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sz="14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200" kern="12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Neue for IBM"/>
              </a:rPr>
              <a:t>C-suite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7164" y="4593097"/>
            <a:ext cx="2605504" cy="244682"/>
            <a:chOff x="157163" y="4593094"/>
            <a:chExt cx="2605504" cy="244681"/>
          </a:xfrm>
        </p:grpSpPr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57163" y="4593094"/>
              <a:ext cx="1719263" cy="244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914378">
                <a:lnSpc>
                  <a:spcPct val="110000"/>
                </a:lnSpc>
              </a:pPr>
              <a:r>
                <a:rPr lang="en-US" altLang="en-US" sz="900" kern="0" dirty="0">
                  <a:solidFill>
                    <a:schemeClr val="tx2"/>
                  </a:solidFill>
                  <a:latin typeface="HelvNeue for IBM"/>
                  <a:ea typeface="Arial" charset="0"/>
                  <a:cs typeface="Arial" charset="0"/>
                </a:rPr>
                <a:t>#</a:t>
              </a:r>
              <a:r>
                <a:rPr lang="en-US" altLang="en-US" sz="900" kern="0" dirty="0" err="1">
                  <a:solidFill>
                    <a:schemeClr val="tx2"/>
                  </a:solidFill>
                  <a:latin typeface="HelvNeue for IBM"/>
                  <a:ea typeface="Arial" charset="0"/>
                  <a:cs typeface="Arial" charset="0"/>
                </a:rPr>
                <a:t>WatsonIoT</a:t>
              </a:r>
              <a:endParaRPr lang="en-US" altLang="en-US" sz="900" kern="0" dirty="0">
                <a:solidFill>
                  <a:schemeClr val="tx2"/>
                </a:solidFill>
                <a:latin typeface="HelvNeue for IBM"/>
                <a:ea typeface="Arial" charset="0"/>
                <a:cs typeface="Arial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043404" y="4593094"/>
              <a:ext cx="1719263" cy="244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914378">
                <a:lnSpc>
                  <a:spcPct val="110000"/>
                </a:lnSpc>
              </a:pPr>
              <a:r>
                <a:rPr lang="en-US" altLang="en-US" sz="900" kern="0" dirty="0">
                  <a:solidFill>
                    <a:schemeClr val="tx2"/>
                  </a:solidFill>
                  <a:latin typeface="HelvNeue for IBM"/>
                  <a:ea typeface="Arial" charset="0"/>
                  <a:cs typeface="Arial" charset="0"/>
                </a:rPr>
                <a:t>#cognitive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4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430" y="0"/>
            <a:ext cx="9144000" cy="51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347" y="1630273"/>
            <a:ext cx="669810" cy="42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290" y="2694263"/>
            <a:ext cx="1009924" cy="44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642" y="2148177"/>
            <a:ext cx="521220" cy="4526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89" y="1265437"/>
            <a:ext cx="1476727" cy="3518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7163" y="4855984"/>
            <a:ext cx="2605504" cy="232821"/>
            <a:chOff x="157163" y="4593094"/>
            <a:chExt cx="2605504" cy="232821"/>
          </a:xfrm>
        </p:grpSpPr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57163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altLang="en-US" sz="9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WatsonIoT</a:t>
              </a:r>
              <a:endParaRPr lang="en-US" alt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1043404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#cognitive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7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269" y="99750"/>
            <a:ext cx="822960" cy="34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s://upload.wikimedia.org/wikipedia/commons/1/13/Thomas_Jefferson_University_Hospital_in_Philadelph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7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605" y="148875"/>
            <a:ext cx="542905" cy="29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242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709" y="2726476"/>
            <a:ext cx="731520" cy="1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bus.jpg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71862"/>
            <a:ext cx="4572000" cy="25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405" y="2763208"/>
            <a:ext cx="914400" cy="10026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4583875" y="0"/>
            <a:ext cx="0" cy="5143500"/>
          </a:xfrm>
          <a:prstGeom prst="line">
            <a:avLst/>
          </a:prstGeom>
          <a:ln w="31750">
            <a:solidFill>
              <a:srgbClr val="008A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-11875" y="2570403"/>
            <a:ext cx="9189720" cy="614"/>
          </a:xfrm>
          <a:prstGeom prst="line">
            <a:avLst/>
          </a:prstGeom>
          <a:ln w="31750">
            <a:solidFill>
              <a:srgbClr val="008A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57163" y="4821694"/>
            <a:ext cx="2605504" cy="232821"/>
            <a:chOff x="157163" y="4593094"/>
            <a:chExt cx="2605504" cy="232821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57163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altLang="en-US" sz="9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WatsonIoT</a:t>
              </a:r>
              <a:endParaRPr lang="en-US" altLang="en-US" sz="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043404" y="4593094"/>
              <a:ext cx="1719263" cy="2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#cognitive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4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 Connect Events Template - 16x9 3-3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 Events Template White 16x9</Template>
  <TotalTime>26879</TotalTime>
  <Words>693</Words>
  <Application>Microsoft Macintosh PowerPoint</Application>
  <PresentationFormat>On-screen Show (16:9)</PresentationFormat>
  <Paragraphs>93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Helvetica</vt:lpstr>
      <vt:lpstr>Helvetica Neue Light</vt:lpstr>
      <vt:lpstr>HelvNeue for IBM</vt:lpstr>
      <vt:lpstr>HelvNeue for IBM Light</vt:lpstr>
      <vt:lpstr>IBM 8bar Logo</vt:lpstr>
      <vt:lpstr>Lucida Grande</vt:lpstr>
      <vt:lpstr>MS PGothic</vt:lpstr>
      <vt:lpstr>ＭＳ Ｐゴシック</vt:lpstr>
      <vt:lpstr>굴림</vt:lpstr>
      <vt:lpstr>2016 Connect Events Template - 16x9 3-3</vt:lpstr>
      <vt:lpstr>1_Office Theme</vt:lpstr>
      <vt:lpstr>2_Office Theme</vt:lpstr>
      <vt:lpstr>The Cognitive era: Achieving sustained competitive differentiation through the Internet of Things </vt:lpstr>
      <vt:lpstr>PowerPoint Presentation</vt:lpstr>
      <vt:lpstr>Your digital intelligence is your competitive advantage </vt:lpstr>
      <vt:lpstr>The Internet of Things is becoming the world’s largest data source</vt:lpstr>
      <vt:lpstr>PowerPoint Presentation</vt:lpstr>
      <vt:lpstr>Digital business is giving way to cognitive </vt:lpstr>
      <vt:lpstr>IoT helps organizations in three areas</vt:lpstr>
      <vt:lpstr>PowerPoint Presentation</vt:lpstr>
      <vt:lpstr>PowerPoint Presentation</vt:lpstr>
      <vt:lpstr>PowerPoint Presentation</vt:lpstr>
      <vt:lpstr>Welcome to the cognitive era</vt:lpstr>
    </vt:vector>
  </TitlesOfParts>
  <Company>IBM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Brand Template</dc:title>
  <dc:creator>Randy Golden</dc:creator>
  <cp:lastModifiedBy>Asma Shabab</cp:lastModifiedBy>
  <cp:revision>1779</cp:revision>
  <dcterms:created xsi:type="dcterms:W3CDTF">2009-05-28T20:28:13Z</dcterms:created>
  <dcterms:modified xsi:type="dcterms:W3CDTF">2016-12-04T08:48:15Z</dcterms:modified>
</cp:coreProperties>
</file>